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76672"/>
            <a:ext cx="6035040" cy="1125872"/>
          </a:xfrm>
        </p:spPr>
        <p:txBody>
          <a:bodyPr/>
          <a:lstStyle/>
          <a:p>
            <a:r>
              <a:rPr lang="ru-RU" dirty="0" smtClean="0"/>
              <a:t>Фагоцитоз</a:t>
            </a:r>
            <a:endParaRPr lang="ru-RU" dirty="0"/>
          </a:p>
        </p:txBody>
      </p:sp>
      <p:pic>
        <p:nvPicPr>
          <p:cNvPr id="1026" name="Picture 2" descr="D:\Рабочий стол\35614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42" y="1772816"/>
            <a:ext cx="6282708" cy="4442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440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8599813" cy="6336704"/>
          </a:xfrm>
        </p:spPr>
      </p:pic>
    </p:spTree>
    <p:extLst>
      <p:ext uri="{BB962C8B-B14F-4D97-AF65-F5344CB8AC3E}">
        <p14:creationId xmlns:p14="http://schemas.microsoft.com/office/powerpoint/2010/main" val="312209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628800"/>
            <a:ext cx="3903263" cy="4569037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28034" y="787604"/>
            <a:ext cx="4536504" cy="720080"/>
          </a:xfrm>
        </p:spPr>
        <p:txBody>
          <a:bodyPr/>
          <a:lstStyle/>
          <a:p>
            <a:r>
              <a:rPr lang="ru-RU" sz="3200" dirty="0">
                <a:effectLst/>
              </a:rPr>
              <a:t>История открытия особых подвижных клеток 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5760"/>
            <a:ext cx="36004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/>
              <a:t>Выдающийся русский естествоиспытатель - И. И. Мечников в 1882 - 1883 гг. проводил опыты по внутриклеточному пищеварению, изучая прозрачные личинки морских звезд. Ученого интересовало, осталась ли у многоклеточных организмов возможность захватывать пищу обособленными клетками. А также переваривать ее так, как это делают простейшие одноклеточные, например амебы. И. И. Мечников проводил опыт: вводил в тела личинок порошок кармина и наблюдал, как вокруг этих мелких кроваво-красных зерен вырастала стена клеток. Они захватывали и проглатывали краску. Тогда у ученого возникла гипотеза о том, что в любом организме должны быть особые защитные клетки, которые могут поглощать и переваривать другие частицы, наносящие вред организму. Для подтверждения своей гипотезы ученый использовал розовые шипы, которые ввел в тело личинки морской звезды. Некоторое время спустя ученый увидел, что клетки окружили шипы, стараясь оказать противодействие "вредителям" и вытолкнуть их. Эти специфичные защитные частицы, обнаруженные в теле личинки, ученый назвал фагоцитами. Благодаря этому опыту выявил И. И. Мечников фагоцитоз. В 1883 г. он доложил о своем открытии на седьмом съезде русских естествоиспытателей. В дальнейшем ученый продолжил работу в этом направлении, создал сравнительную патологию воспаления, а также фагоцитарную теорию иммунитета. В 1908 г. вместе с ученым П. Эрлихом он получил Нобелевскую премию за свои важнейшие биологические изыскания. </a:t>
            </a:r>
            <a:endParaRPr lang="ru-RU" sz="1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6593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419872" y="908720"/>
            <a:ext cx="5580112" cy="5400600"/>
          </a:xfrm>
        </p:spPr>
        <p:txBody>
          <a:bodyPr>
            <a:normAutofit fontScale="70000" lnSpcReduction="20000"/>
          </a:bodyPr>
          <a:lstStyle/>
          <a:p>
            <a:r>
              <a:rPr lang="ru-RU" sz="2300" dirty="0" smtClean="0">
                <a:effectLst/>
              </a:rPr>
              <a:t>И</a:t>
            </a:r>
            <a:r>
              <a:rPr lang="ru-RU" sz="2300" dirty="0">
                <a:effectLst/>
              </a:rPr>
              <a:t>. И. Мечников проследил и выяснил роль фагоцитоза в защитных реакциях организма человека и высших животных. Ученый установил, что именно этот процесс играет значительную роль в заживлении различных ран. Биологический энциклопедический словарь дает следующее определение</a:t>
            </a:r>
            <a:r>
              <a:rPr lang="ru-RU" sz="2300" dirty="0" smtClean="0">
                <a:effectLst/>
              </a:rPr>
              <a:t>.. Фагоцитоз </a:t>
            </a:r>
            <a:r>
              <a:rPr lang="ru-RU" sz="2300" dirty="0">
                <a:effectLst/>
              </a:rPr>
              <a:t>представляет собой активное захватывание, а также поглощение инородных объектов, таких как бактерии, </a:t>
            </a:r>
            <a:r>
              <a:rPr lang="ru-RU" sz="2300" dirty="0" err="1">
                <a:effectLst/>
              </a:rPr>
              <a:t>микрогрибы</a:t>
            </a:r>
            <a:r>
              <a:rPr lang="ru-RU" sz="2300" dirty="0">
                <a:effectLst/>
              </a:rPr>
              <a:t> и фрагменты клеток, одноклеточными организмами или специфическими клетками (фагоцитами), имеющимися в любом многоклеточном организме. В чем суть фагоцитоза? Считается, что он представляет собой древнейшую форму защиты многоклеточного организма. В функционировании иммунной системы человека фагоцитоз также играет важнейшую роль. Он является первой реакцией на внедрение различных вирусов, бактерий и других чужеродных агентов. Фагоциты постоянно циркулируют по всему организму, выискивая "вредителей". Когда чужеродный агент опознается, происходит связывание его при помощи рецепторов. После чего фагоцит поглощает вредителя и уничтожает его. </a:t>
            </a:r>
          </a:p>
          <a:p>
            <a:endParaRPr lang="ru-RU" sz="23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260648"/>
            <a:ext cx="7543800" cy="1656184"/>
          </a:xfrm>
        </p:spPr>
        <p:txBody>
          <a:bodyPr/>
          <a:lstStyle/>
          <a:p>
            <a:r>
              <a:rPr lang="ru-RU" sz="3600" dirty="0">
                <a:effectLst/>
              </a:rPr>
              <a:t>Явление фагоцитоз - что это такое? </a:t>
            </a:r>
            <a:r>
              <a:rPr lang="ru-RU" sz="5400" dirty="0">
                <a:effectLst/>
              </a:rPr>
              <a:t/>
            </a:r>
            <a:br>
              <a:rPr lang="ru-RU" sz="5400" dirty="0">
                <a:effectLst/>
              </a:rPr>
            </a:br>
            <a:endParaRPr lang="ru-RU" dirty="0"/>
          </a:p>
        </p:txBody>
      </p:sp>
      <p:pic>
        <p:nvPicPr>
          <p:cNvPr id="2050" name="Picture 2" descr="D:\Рабочий стол\ф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556792"/>
            <a:ext cx="3485679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322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80256" y="1196752"/>
            <a:ext cx="6096000" cy="3657599"/>
          </a:xfrm>
        </p:spPr>
        <p:txBody>
          <a:bodyPr>
            <a:normAutofit fontScale="55000" lnSpcReduction="20000"/>
          </a:bodyPr>
          <a:lstStyle/>
          <a:p>
            <a:r>
              <a:rPr lang="ru-RU" sz="2600" dirty="0">
                <a:effectLst/>
              </a:rPr>
              <a:t>Фагоциты постоянно находятся в активном состоянии и готовы в любое время бороться с источником инфекции. Они обладают определенной автономностью, так как могут осуществлять свои функции не только внутри, но и вне организма: на поверхности слизистых и в участках поврежденной ткани. Фагоциты человека с точки зрения их эффективности ученые подразделяют на две группы - "профессиональную" и "непрофессиональную". К первой относят моноциты, нейтрофилы, макрофаги, тучные клетки и тканевые дендритические клетки. </a:t>
            </a:r>
            <a:r>
              <a:rPr lang="ru-RU" sz="2600" dirty="0" smtClean="0">
                <a:effectLst/>
              </a:rPr>
              <a:t>Важнейшими </a:t>
            </a:r>
            <a:r>
              <a:rPr lang="ru-RU" sz="2600" dirty="0">
                <a:effectLst/>
              </a:rPr>
              <a:t>подвижными фагоцитами являются белые кровяные клетки - лейкоциты. Они эмигрируют в очаг воспаления и реализуют защитные функции. Фагоцитоз лейкоцитов предполагает обнаружение, поглощение и деструкцию чужеродных объектов, а также собственных погибших или поврежденных клеток. После выполнения своих функций часть лейкоцитов движется в сосудистое русло и продолжает циркулировать в крови, а другая - подвергается </a:t>
            </a:r>
            <a:r>
              <a:rPr lang="ru-RU" sz="2600" dirty="0" err="1">
                <a:effectLst/>
              </a:rPr>
              <a:t>апоптозу</a:t>
            </a:r>
            <a:r>
              <a:rPr lang="ru-RU" sz="2600" dirty="0">
                <a:effectLst/>
              </a:rPr>
              <a:t> или дистрофическим изменениям. "Непрофессиональная" группа состоит из фибробластов, ретикулярных и эндотелиальных клеток, которые имеют низкую фагоцитарную активность.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188640"/>
            <a:ext cx="7543800" cy="914400"/>
          </a:xfrm>
        </p:spPr>
        <p:txBody>
          <a:bodyPr/>
          <a:lstStyle/>
          <a:p>
            <a:r>
              <a:rPr lang="ru-RU" sz="3600" dirty="0">
                <a:effectLst/>
              </a:rPr>
              <a:t>Две основные группы подвижных клеток - "защитников" </a:t>
            </a:r>
            <a:endParaRPr lang="ru-RU" sz="3600" dirty="0"/>
          </a:p>
        </p:txBody>
      </p:sp>
      <p:pic>
        <p:nvPicPr>
          <p:cNvPr id="3074" name="Picture 2" descr="&amp;mcy;&amp;iecy;&amp;chcy;&amp;ncy;&amp;icy;&amp;kcy;&amp;ocy;&amp;vcy; &amp;fcy;&amp;acy;&amp;gcy;&amp;ocy;&amp;tscy;&amp;icy;&amp;tcy;&amp;ocy;&amp;z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653136"/>
            <a:ext cx="5715000" cy="2098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530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908720"/>
            <a:ext cx="6192688" cy="4680520"/>
          </a:xfrm>
        </p:spPr>
        <p:txBody>
          <a:bodyPr>
            <a:noAutofit/>
          </a:bodyPr>
          <a:lstStyle/>
          <a:p>
            <a:endParaRPr lang="ru-RU" sz="1100" dirty="0" smtClean="0">
              <a:effectLst/>
            </a:endParaRPr>
          </a:p>
          <a:p>
            <a:r>
              <a:rPr lang="ru-RU" sz="1100" dirty="0" smtClean="0">
                <a:effectLst/>
              </a:rPr>
              <a:t>Ученые </a:t>
            </a:r>
            <a:r>
              <a:rPr lang="ru-RU" sz="1100" dirty="0">
                <a:effectLst/>
              </a:rPr>
              <a:t>выделяют четыре стадии фагоцитоза. </a:t>
            </a:r>
            <a:r>
              <a:rPr lang="ru-RU" sz="1100" dirty="0">
                <a:solidFill>
                  <a:srgbClr val="FF0000"/>
                </a:solidFill>
                <a:effectLst/>
              </a:rPr>
              <a:t>Первая</a:t>
            </a:r>
            <a:r>
              <a:rPr lang="ru-RU" sz="1100" dirty="0">
                <a:effectLst/>
              </a:rPr>
              <a:t> представляет собой сближение: фагоцит приближается к чужеродному объекту. Это происходит либо в результате случайного столкновения, либо в результате активного направленного передвижения - </a:t>
            </a:r>
            <a:r>
              <a:rPr lang="ru-RU" sz="1100" dirty="0" smtClean="0">
                <a:effectLst/>
              </a:rPr>
              <a:t>хемотаксиса.</a:t>
            </a:r>
          </a:p>
          <a:p>
            <a:r>
              <a:rPr lang="ru-RU" sz="1100" dirty="0" smtClean="0">
                <a:solidFill>
                  <a:srgbClr val="FF0000"/>
                </a:solidFill>
                <a:effectLst/>
              </a:rPr>
              <a:t>Вторая </a:t>
            </a:r>
            <a:r>
              <a:rPr lang="ru-RU" sz="1100" dirty="0" smtClean="0">
                <a:effectLst/>
              </a:rPr>
              <a:t>Она </a:t>
            </a:r>
            <a:r>
              <a:rPr lang="ru-RU" sz="1100" dirty="0">
                <a:effectLst/>
              </a:rPr>
              <a:t>заключается в прилипании. Фагоцит достигает объекта, касается его и прикрепляется. Например, лейкоциты, прибывшие в очаг воспаления и прилипшие к стенке сосуда, не отрываются от нее даже, несмотря на большую скорость кровотока. Механизм прилипания осуществляется благодаря поверхностному заряду фагоцита. Как правило, он отрицательный, а поверхность объектов фагоцита заряжена положительно. В этом случае наблюдается наилучшая адгезия. Отрицательно заряженные частицы, к примеру, опухолевые, захватываются фагоцитами значительно хуже. Тем не менее существует прилипание и к таким частицам. Оно осуществляется благодаря действию </a:t>
            </a:r>
            <a:r>
              <a:rPr lang="ru-RU" sz="1100" dirty="0" err="1">
                <a:effectLst/>
              </a:rPr>
              <a:t>мукополисахаридов</a:t>
            </a:r>
            <a:r>
              <a:rPr lang="ru-RU" sz="1100" dirty="0">
                <a:effectLst/>
              </a:rPr>
              <a:t>, имеющихся на поверхности мембран фагоцитов, а также посредством уменьшения вязкости цитоплазмы и обволакивания сывороточными белками чужеродного агента. </a:t>
            </a:r>
            <a:endParaRPr lang="ru-RU" sz="1100" dirty="0" smtClean="0">
              <a:effectLst/>
            </a:endParaRPr>
          </a:p>
          <a:p>
            <a:endParaRPr lang="ru-RU" sz="1100" dirty="0" smtClean="0">
              <a:solidFill>
                <a:srgbClr val="FF0000"/>
              </a:solidFill>
              <a:effectLst/>
            </a:endParaRPr>
          </a:p>
          <a:p>
            <a:endParaRPr lang="ru-RU" sz="1200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25192"/>
            <a:ext cx="6912768" cy="648072"/>
          </a:xfrm>
        </p:spPr>
        <p:txBody>
          <a:bodyPr/>
          <a:lstStyle/>
          <a:p>
            <a:r>
              <a:rPr lang="ru-RU" sz="3600" dirty="0" smtClean="0"/>
              <a:t>Стадии фагоцитоза</a:t>
            </a:r>
            <a:endParaRPr lang="ru-RU" sz="3600" dirty="0"/>
          </a:p>
        </p:txBody>
      </p:sp>
      <p:pic>
        <p:nvPicPr>
          <p:cNvPr id="4098" name="Picture 2" descr="&amp;ncy;&amp;iecy;&amp;zcy;&amp;acy;&amp;vcy;&amp;iecy;&amp;rcy;&amp;shcy;&amp;iecy;&amp;ncy;&amp;ncy;&amp;ycy;&amp;jcy; &amp;fcy;&amp;acy;&amp;gcy;&amp;ocy;&amp;tscy;&amp;icy;&amp;tcy;&amp;ocy;&amp;z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060848"/>
            <a:ext cx="2880320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513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1412776"/>
            <a:ext cx="6096000" cy="3657599"/>
          </a:xfrm>
        </p:spPr>
        <p:txBody>
          <a:bodyPr>
            <a:noAutofit/>
          </a:bodyPr>
          <a:lstStyle/>
          <a:p>
            <a:r>
              <a:rPr lang="ru-RU" sz="1400" dirty="0">
                <a:solidFill>
                  <a:srgbClr val="FF0000"/>
                </a:solidFill>
                <a:effectLst/>
              </a:rPr>
              <a:t>Третья </a:t>
            </a:r>
            <a:r>
              <a:rPr lang="ru-RU" sz="1400" dirty="0">
                <a:effectLst/>
              </a:rPr>
              <a:t>После прилипания к чужеродному объекту фагоцит приступает к его поглощению, которое может происходить двумя путями. В месте контакта оболочка чужеродного объекта, а затем и сам объект втягивается в клетку. При этом над объектом смыкаются свободные края мембраны, и в итоге образуется обособленная вакуоль, содержащая внутри себя вредоносную частицу. Второй путь поглощения - возникновение псевдоподий, обволакивающих чужеродные частицы и смыкающихся на ними. В итоге они оказываются заключенными в вакуоли внутри клеток. Как правило, при помощи псевдоподий фагоциты поглощают </a:t>
            </a:r>
            <a:r>
              <a:rPr lang="ru-RU" sz="1400" dirty="0" err="1">
                <a:effectLst/>
              </a:rPr>
              <a:t>микрогрибы</a:t>
            </a:r>
            <a:r>
              <a:rPr lang="ru-RU" sz="1400" dirty="0">
                <a:effectLst/>
              </a:rPr>
              <a:t>. Втягивание или обволакивание вредоносного объекта становится возможным благодаря тому, что оболочка фагоцита наделена сократительными свойствами. </a:t>
            </a:r>
          </a:p>
          <a:p>
            <a:r>
              <a:rPr lang="ru-RU" sz="1400" dirty="0">
                <a:solidFill>
                  <a:srgbClr val="FF0000"/>
                </a:solidFill>
                <a:effectLst/>
              </a:rPr>
              <a:t>Четвёртая </a:t>
            </a:r>
            <a:r>
              <a:rPr lang="ru-RU" sz="1400" dirty="0">
                <a:effectLst/>
              </a:rPr>
              <a:t>стадия фагоцитоза предполагает внутриклеточное переваривание. Происходит это следующим образом. В вакуоль, содержащую чужеродную частицу, входят лизосомы, имеющие комплекс пищеварительных ферментов, которые активируются и изливаются. При этом образуется среда, в которой легко происходит расщепление биологических макромолекул </a:t>
            </a:r>
            <a:r>
              <a:rPr lang="ru-RU" sz="1400" dirty="0" err="1">
                <a:effectLst/>
              </a:rPr>
              <a:t>рибонуклеазы</a:t>
            </a:r>
            <a:r>
              <a:rPr lang="ru-RU" sz="1400" dirty="0">
                <a:effectLst/>
              </a:rPr>
              <a:t>, амилазы, протеазы и липазы. Благодаря активизирующимся ферментам происходит уничтожение и переваривание, а затем и выброс продуктов распада из вакуоли. Теперь вы знаете, каковы все четыре стадии фагоцитоза. Защита организма осуществляется поэтапно: сначала происходит сближение фагоцита и объекта, затем аттракция, то есть расположение вредоносной частицы на поверхности "защитника", а после - поглощение и переваривание вредителя. </a:t>
            </a:r>
          </a:p>
          <a:p>
            <a:endParaRPr lang="ru-RU" sz="1400" dirty="0"/>
          </a:p>
        </p:txBody>
      </p:sp>
      <p:pic>
        <p:nvPicPr>
          <p:cNvPr id="5122" name="Picture 2" descr="&amp;fcy;&amp;acy;&amp;gcy;&amp;ocy;&amp;tscy;&amp;icy;&amp;tcy;&amp;ocy;&amp;zcy; &amp;lcy;&amp;iecy;&amp;jcy;&amp;kcy;&amp;ocy;&amp;tscy;&amp;icy;&amp;tcy;&amp;ocy;&amp;v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2866" y="3212976"/>
            <a:ext cx="2590800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0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139952" y="926977"/>
            <a:ext cx="4799856" cy="3657599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effectLst/>
              </a:rPr>
              <a:t>Нарушение </a:t>
            </a:r>
            <a:r>
              <a:rPr lang="ru-RU" dirty="0">
                <a:effectLst/>
              </a:rPr>
              <a:t>фагоцитоза возникает из-за дефектов в процессе образования фагоцитов, а также при подавлении активности подвижных клеток-"защитников". Кроме того, негативное изменение внутриклеточного переваривания возможно из-за наследственных заболеваний, таких как болезни </a:t>
            </a:r>
            <a:r>
              <a:rPr lang="ru-RU" dirty="0" err="1">
                <a:effectLst/>
              </a:rPr>
              <a:t>Альдера</a:t>
            </a:r>
            <a:r>
              <a:rPr lang="ru-RU" dirty="0">
                <a:effectLst/>
              </a:rPr>
              <a:t> и </a:t>
            </a:r>
            <a:r>
              <a:rPr lang="ru-RU" dirty="0" err="1">
                <a:effectLst/>
              </a:rPr>
              <a:t>Чедяка-Хигаши</a:t>
            </a:r>
            <a:r>
              <a:rPr lang="ru-RU" dirty="0">
                <a:effectLst/>
              </a:rPr>
              <a:t>. Нарушение образования фагоцитов, в том числе и регенерации лейкоцитов, часто возникает при радиоактивном облучении или из-за наследственной </a:t>
            </a:r>
            <a:r>
              <a:rPr lang="ru-RU" dirty="0" err="1">
                <a:effectLst/>
              </a:rPr>
              <a:t>нейтропении</a:t>
            </a:r>
            <a:r>
              <a:rPr lang="ru-RU" dirty="0">
                <a:effectLst/>
              </a:rPr>
              <a:t>. Подавление активности фагоцитов может происходить из-за дефицита некоторых гормонов, электролитов и витаминов. Также гликолитические яды и микробные токсины отрицательно воздействуют на функционирование фагоцитов.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5157192"/>
            <a:ext cx="7543800" cy="914400"/>
          </a:xfrm>
        </p:spPr>
        <p:txBody>
          <a:bodyPr/>
          <a:lstStyle/>
          <a:p>
            <a:r>
              <a:rPr lang="ru-RU" sz="2800" dirty="0">
                <a:effectLst/>
              </a:rPr>
              <a:t>Причины нарушения процесса внутриклеточного переваривания </a:t>
            </a:r>
            <a:endParaRPr lang="ru-RU" sz="2800" dirty="0"/>
          </a:p>
        </p:txBody>
      </p:sp>
      <p:pic>
        <p:nvPicPr>
          <p:cNvPr id="6146" name="Picture 2" descr="&amp;ocy;&amp;pcy;&amp;rcy;&amp;iecy;&amp;dcy;&amp;iecy;&amp;lcy;&amp;iecy;&amp;ncy;&amp;icy;&amp;iecy; &amp;fcy;&amp;acy;&amp;gcy;&amp;ocy;&amp;tscy;&amp;icy;&amp;tcy;&amp;ocy;&amp;z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08" y="1052736"/>
            <a:ext cx="4373567" cy="3523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572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58</TotalTime>
  <Words>1039</Words>
  <Application>Microsoft Office PowerPoint</Application>
  <PresentationFormat>Экран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Базовая</vt:lpstr>
      <vt:lpstr>Фагоцитоз</vt:lpstr>
      <vt:lpstr>Презентация PowerPoint</vt:lpstr>
      <vt:lpstr>История открытия особых подвижных клеток </vt:lpstr>
      <vt:lpstr>Явление фагоцитоз - что это такое?  </vt:lpstr>
      <vt:lpstr>Две основные группы подвижных клеток - "защитников" </vt:lpstr>
      <vt:lpstr>Стадии фагоцитоза</vt:lpstr>
      <vt:lpstr>Презентация PowerPoint</vt:lpstr>
      <vt:lpstr>Причины нарушения процесса внутриклеточного переваривания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Фагоцитоз</dc:title>
  <dc:creator>Client</dc:creator>
  <cp:lastModifiedBy>Client</cp:lastModifiedBy>
  <cp:revision>5</cp:revision>
  <dcterms:created xsi:type="dcterms:W3CDTF">2016-12-14T18:11:31Z</dcterms:created>
  <dcterms:modified xsi:type="dcterms:W3CDTF">2016-12-14T19:12:12Z</dcterms:modified>
</cp:coreProperties>
</file>