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63" r:id="rId2"/>
    <p:sldId id="256" r:id="rId3"/>
    <p:sldId id="260" r:id="rId4"/>
    <p:sldId id="261" r:id="rId5"/>
    <p:sldId id="264" r:id="rId6"/>
    <p:sldId id="268" r:id="rId7"/>
    <p:sldId id="269" r:id="rId8"/>
    <p:sldId id="270" r:id="rId9"/>
    <p:sldId id="275" r:id="rId10"/>
    <p:sldId id="271" r:id="rId11"/>
    <p:sldId id="274" r:id="rId12"/>
    <p:sldId id="272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E4D209F-7787-4E79-9840-CA6506076134}">
          <p14:sldIdLst>
            <p14:sldId id="263"/>
            <p14:sldId id="256"/>
            <p14:sldId id="260"/>
            <p14:sldId id="261"/>
            <p14:sldId id="264"/>
            <p14:sldId id="268"/>
            <p14:sldId id="269"/>
            <p14:sldId id="270"/>
            <p14:sldId id="275"/>
            <p14:sldId id="271"/>
            <p14:sldId id="274"/>
            <p14:sldId id="272"/>
            <p14:sldId id="276"/>
            <p14:sldId id="27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CC"/>
    <a:srgbClr val="FF0066"/>
    <a:srgbClr val="0000FF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4" autoAdjust="0"/>
    <p:restoredTop sz="91005" autoAdjust="0"/>
  </p:normalViewPr>
  <p:slideViewPr>
    <p:cSldViewPr>
      <p:cViewPr>
        <p:scale>
          <a:sx n="66" d="100"/>
          <a:sy n="66" d="100"/>
        </p:scale>
        <p:origin x="-172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4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2508F08-67CB-479B-B18A-AA8D8A8B7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456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8101C-3AA5-4F64-86C1-580E42F81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598B-50E4-4D40-98E8-8C411E0B4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EC194-CDC7-420E-8EAE-DEAA1B25B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00062-AB84-4AAB-AFB0-454EF8C19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02B2F-DF5B-42CC-8C0B-9977C4E25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68C38-9615-4289-A966-AE4F54F25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B414-AF46-48A6-B3BB-B43C8F66F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4BBB7-1581-426B-80C5-F33414D5E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03588-A100-4C31-8613-43DDF513D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91AF2-A39B-49B4-8DCB-DBFD173CA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4C78F-F321-4558-AE34-E6BD77758B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2F76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67285E4-45FA-4EE6-8118-B2FEF8EF2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4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772400" cy="1470025"/>
          </a:xfrm>
        </p:spPr>
        <p:txBody>
          <a:bodyPr/>
          <a:lstStyle/>
          <a:p>
            <a:r>
              <a:rPr lang="ru-RU" dirty="0" smtClean="0"/>
              <a:t>Класс Земноводные</a:t>
            </a:r>
          </a:p>
        </p:txBody>
      </p:sp>
      <p:pic>
        <p:nvPicPr>
          <p:cNvPr id="4" name="Picture 5" descr="бол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143116"/>
            <a:ext cx="4491215" cy="279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войные круглые скобки 4"/>
          <p:cNvSpPr/>
          <p:nvPr/>
        </p:nvSpPr>
        <p:spPr bwMode="auto">
          <a:xfrm flipH="1" flipV="1">
            <a:off x="9098280" y="6799506"/>
            <a:ext cx="45719" cy="45719"/>
          </a:xfrm>
          <a:prstGeom prst="bracketPair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7536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-533400" y="404813"/>
            <a:ext cx="1013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-304800" y="346075"/>
            <a:ext cx="944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152400" y="422275"/>
            <a:ext cx="937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52400" y="304800"/>
            <a:ext cx="9459913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CC0000"/>
                </a:solidFill>
              </a:rPr>
              <a:t>Отряд  Бесхвостые</a:t>
            </a:r>
          </a:p>
          <a:p>
            <a:pPr algn="l"/>
            <a:r>
              <a:rPr lang="ru-RU" sz="4000"/>
              <a:t>       Насчитывается около 1800 видов</a:t>
            </a:r>
          </a:p>
          <a:p>
            <a:pPr algn="l"/>
            <a:r>
              <a:rPr lang="ru-RU" sz="3600"/>
              <a:t>Это наиболее высокоорганизованный отряд. Короткое туловище, нет шеи и хвоста, задние ноги приспособлены для прыжков, издают звуки (кваканье).</a:t>
            </a:r>
          </a:p>
          <a:p>
            <a:endParaRPr lang="ru-RU" sz="4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905000" y="-152400"/>
            <a:ext cx="4686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CC0000"/>
                </a:solidFill>
              </a:rPr>
              <a:t>Отряд  Бесхвостые</a:t>
            </a:r>
          </a:p>
        </p:txBody>
      </p:sp>
      <p:pic>
        <p:nvPicPr>
          <p:cNvPr id="18435" name="Picture 3" descr="06040602"/>
          <p:cNvPicPr>
            <a:picLocks noChangeAspect="1" noChangeArrowheads="1"/>
          </p:cNvPicPr>
          <p:nvPr/>
        </p:nvPicPr>
        <p:blipFill>
          <a:blip r:embed="rId2" cstate="print"/>
          <a:srcRect b="50000"/>
          <a:stretch>
            <a:fillRect/>
          </a:stretch>
        </p:blipFill>
        <p:spPr bwMode="auto">
          <a:xfrm>
            <a:off x="533400" y="609600"/>
            <a:ext cx="7429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1863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Лиопельма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438400" y="2362200"/>
            <a:ext cx="17002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/>
          </a:p>
          <a:p>
            <a:r>
              <a:rPr lang="ru-RU" sz="2800"/>
              <a:t>Жерлянка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19600" y="2743200"/>
            <a:ext cx="16589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Суринам-</a:t>
            </a:r>
          </a:p>
          <a:p>
            <a:r>
              <a:rPr lang="ru-RU" sz="2800"/>
              <a:t>ская пипа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172200" y="2743200"/>
            <a:ext cx="20145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Шпорцевая </a:t>
            </a:r>
          </a:p>
          <a:p>
            <a:r>
              <a:rPr lang="ru-RU" sz="2800"/>
              <a:t>лягушка</a:t>
            </a:r>
          </a:p>
        </p:txBody>
      </p:sp>
      <p:pic>
        <p:nvPicPr>
          <p:cNvPr id="18440" name="Picture 8" descr="06040602"/>
          <p:cNvPicPr>
            <a:picLocks noChangeAspect="1" noChangeArrowheads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 bwMode="auto">
          <a:xfrm>
            <a:off x="685800" y="3657600"/>
            <a:ext cx="7429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0" y="5911850"/>
            <a:ext cx="2430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Обыкновенная</a:t>
            </a:r>
          </a:p>
          <a:p>
            <a:r>
              <a:rPr lang="ru-RU" sz="2800">
                <a:solidFill>
                  <a:schemeClr val="bg1"/>
                </a:solidFill>
              </a:rPr>
              <a:t>жаба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819400" y="5911850"/>
            <a:ext cx="1365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Зеленая</a:t>
            </a:r>
          </a:p>
          <a:p>
            <a:r>
              <a:rPr lang="ru-RU" sz="2800">
                <a:solidFill>
                  <a:schemeClr val="bg1"/>
                </a:solidFill>
              </a:rPr>
              <a:t>жаба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648200" y="5911850"/>
            <a:ext cx="1339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Рогатая</a:t>
            </a:r>
          </a:p>
          <a:p>
            <a:r>
              <a:rPr lang="ru-RU" sz="2800">
                <a:solidFill>
                  <a:schemeClr val="bg1"/>
                </a:solidFill>
              </a:rPr>
              <a:t>жаба</a:t>
            </a: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6324600" y="5911850"/>
            <a:ext cx="17875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Глазчатый</a:t>
            </a:r>
          </a:p>
          <a:p>
            <a:r>
              <a:rPr lang="ru-RU" sz="2800">
                <a:solidFill>
                  <a:schemeClr val="bg1"/>
                </a:solidFill>
              </a:rPr>
              <a:t>свистун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-152400" y="0"/>
            <a:ext cx="92964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-228600" y="228600"/>
            <a:ext cx="9372600" cy="62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4400">
                <a:solidFill>
                  <a:srgbClr val="CC0000"/>
                </a:solidFill>
              </a:rPr>
              <a:t>Значение земноводных</a:t>
            </a:r>
          </a:p>
          <a:p>
            <a:pPr marL="457200" indent="-457200" algn="l">
              <a:buFontTx/>
              <a:buAutoNum type="arabicPeriod"/>
            </a:pPr>
            <a:r>
              <a:rPr lang="ru-RU" sz="3600"/>
              <a:t>Входят в цепи питания.</a:t>
            </a:r>
          </a:p>
          <a:p>
            <a:pPr marL="457200" indent="-457200" algn="l">
              <a:buFontTx/>
              <a:buAutoNum type="arabicPeriod"/>
            </a:pPr>
            <a:r>
              <a:rPr lang="ru-RU" sz="3600"/>
              <a:t>Уничтожают вредных насекомых.</a:t>
            </a:r>
          </a:p>
          <a:p>
            <a:pPr marL="457200" indent="-457200" algn="l">
              <a:buFontTx/>
              <a:buAutoNum type="arabicPeriod"/>
            </a:pPr>
            <a:r>
              <a:rPr lang="ru-RU" sz="3600"/>
              <a:t>Являются подопытными животными для ученых.</a:t>
            </a:r>
          </a:p>
          <a:p>
            <a:pPr marL="457200" indent="-457200" algn="l">
              <a:buFontTx/>
              <a:buAutoNum type="arabicPeriod"/>
            </a:pPr>
            <a:r>
              <a:rPr lang="ru-RU" sz="3600"/>
              <a:t>Являются предметом международной торговли.</a:t>
            </a:r>
          </a:p>
          <a:p>
            <a:pPr marL="457200" indent="-457200" algn="l"/>
            <a:r>
              <a:rPr lang="ru-RU" sz="3600"/>
              <a:t>     </a:t>
            </a:r>
          </a:p>
          <a:p>
            <a:pPr marL="457200" indent="-457200" algn="l"/>
            <a:r>
              <a:rPr lang="ru-RU" sz="3600">
                <a:solidFill>
                  <a:srgbClr val="CC0000"/>
                </a:solidFill>
              </a:rPr>
              <a:t>Многие виды исчезают. В Международную Красную Книгу занесены 17 видов хвостатых, 18 видов бесхвостых.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Питание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Все современные земноводные во взрослой стадии — хищники, питаются мелкими животными (в основном насекомыми и беспозвоночными), склонны к каннибализму. Растительноядных животных среди земноводных нет из-за крайне вялого обмена веществ. В рацион водных видов может входить молодь рыб, а наиболее крупные могут охотиться на птенцов водоплавающих птиц и попавших в воду мелких </a:t>
            </a:r>
            <a:r>
              <a:rPr lang="ru-RU" dirty="0" smtClean="0"/>
              <a:t>грызунов.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5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548680"/>
            <a:ext cx="7772400" cy="5547320"/>
          </a:xfrm>
        </p:spPr>
        <p:txBody>
          <a:bodyPr/>
          <a:lstStyle/>
          <a:p>
            <a:r>
              <a:rPr lang="ru-RU" dirty="0"/>
              <a:t>Только озерная лягушка, самый крупный вид нашей фауны, в местах скопления мальков рыб истребляет их в значительных количествах. Нередко озерная лягушка поедает головастиков и только что закончивших метаморфоз лягушат. Известны случаи, когда она хватала мелких грызунов, землероек, птиц и ящериц. </a:t>
            </a:r>
          </a:p>
        </p:txBody>
      </p:sp>
    </p:spTree>
    <p:extLst>
      <p:ext uri="{BB962C8B-B14F-4D97-AF65-F5344CB8AC3E}">
        <p14:creationId xmlns:p14="http://schemas.microsoft.com/office/powerpoint/2010/main" val="6216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64807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Размножение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836712"/>
            <a:ext cx="7772400" cy="5832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Общей особенностью размножения почти всех земноводных является их привязанность в этот период к воде, где они откладывают яйца и где происходит развитие личинок. Размножаются земноводные в мелких, хорошо прогреваемых участках водоёмов. В тёплые весенние вечера, в конце апреля и в мае, с прудов раздаются громкие квакающие звуки. Эти «концерты» устраивают самцы лягушек для привлечения самок. Органы размножения у самцов — семенники, у самок — яичники. Оплодотворение наружное. Икра приклеивается к водным растениям или камням.</a:t>
            </a:r>
          </a:p>
        </p:txBody>
      </p:sp>
    </p:spTree>
    <p:extLst>
      <p:ext uri="{BB962C8B-B14F-4D97-AF65-F5344CB8AC3E}">
        <p14:creationId xmlns:p14="http://schemas.microsoft.com/office/powerpoint/2010/main" val="20463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ru-RU" sz="4400"/>
              <a:t>Земноводные (амфибии) - первые и </a:t>
            </a:r>
          </a:p>
          <a:p>
            <a:pPr algn="l"/>
            <a:r>
              <a:rPr lang="ru-RU" sz="4400"/>
              <a:t>наиболее примитивные позвоночные</a:t>
            </a:r>
          </a:p>
          <a:p>
            <a:pPr algn="l"/>
            <a:r>
              <a:rPr lang="ru-RU" sz="4400"/>
              <a:t>обитатели суши. Их около 3400 видов</a:t>
            </a:r>
          </a:p>
          <a:p>
            <a:pPr algn="l"/>
            <a:endParaRPr lang="ru-RU" sz="4400"/>
          </a:p>
          <a:p>
            <a:pPr algn="l"/>
            <a:endParaRPr lang="ru-RU" sz="4400"/>
          </a:p>
          <a:p>
            <a:pPr algn="l"/>
            <a:endParaRPr lang="ru-RU" sz="4400"/>
          </a:p>
          <a:p>
            <a:pPr algn="l"/>
            <a:endParaRPr lang="ru-RU" sz="4400"/>
          </a:p>
          <a:p>
            <a:pPr algn="l"/>
            <a:endParaRPr lang="ru-RU" sz="4400"/>
          </a:p>
          <a:p>
            <a:pPr algn="l"/>
            <a:endParaRPr lang="ru-RU" sz="4400"/>
          </a:p>
          <a:p>
            <a:pPr algn="l"/>
            <a:endParaRPr lang="ru-RU" sz="4400"/>
          </a:p>
        </p:txBody>
      </p:sp>
      <p:pic>
        <p:nvPicPr>
          <p:cNvPr id="3075" name="Picture 5" descr="бол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76475"/>
            <a:ext cx="624840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400"/>
              <a:t>Черты приспособленности к среде </a:t>
            </a:r>
          </a:p>
          <a:p>
            <a:r>
              <a:rPr lang="ru-RU" sz="4400"/>
              <a:t>обитания</a:t>
            </a:r>
          </a:p>
          <a:p>
            <a:endParaRPr lang="ru-RU" sz="4400"/>
          </a:p>
          <a:p>
            <a:endParaRPr lang="ru-RU" sz="4400"/>
          </a:p>
          <a:p>
            <a:endParaRPr lang="ru-RU" sz="4400"/>
          </a:p>
          <a:p>
            <a:endParaRPr lang="ru-RU" sz="4400"/>
          </a:p>
          <a:p>
            <a:endParaRPr lang="ru-RU" sz="4400"/>
          </a:p>
          <a:p>
            <a:endParaRPr lang="ru-RU" sz="4400"/>
          </a:p>
          <a:p>
            <a:endParaRPr lang="ru-RU" sz="4400"/>
          </a:p>
          <a:p>
            <a:endParaRPr lang="ru-RU" sz="4400"/>
          </a:p>
        </p:txBody>
      </p:sp>
      <p:graphicFrame>
        <p:nvGraphicFramePr>
          <p:cNvPr id="6166" name="Group 22"/>
          <p:cNvGraphicFramePr>
            <a:graphicFrameLocks noGrp="1"/>
          </p:cNvGraphicFramePr>
          <p:nvPr/>
        </p:nvGraphicFramePr>
        <p:xfrm>
          <a:off x="228600" y="1752600"/>
          <a:ext cx="8686800" cy="49530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 водной среде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 наземной среде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Обтекаемая форма тела.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Перепонки между пальцами на задних конечностях.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Наличие парных конечностей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Влажная кожа.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Подвижные веки.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>
                <a:latin typeface="times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ru-RU" smtClean="0"/>
              <a:t>Скелет лягушки</a:t>
            </a:r>
          </a:p>
        </p:txBody>
      </p:sp>
      <p:pic>
        <p:nvPicPr>
          <p:cNvPr id="7172" name="Picture 5" descr="скел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92175"/>
            <a:ext cx="8153400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06040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00250"/>
            <a:ext cx="87439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400"/>
              <a:t>Внутреннее строение лягушки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621713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4400">
                <a:solidFill>
                  <a:srgbClr val="0000FF"/>
                </a:solidFill>
              </a:rPr>
              <a:t>Происхождение земноводных</a:t>
            </a:r>
          </a:p>
          <a:p>
            <a:pPr algn="l"/>
            <a:r>
              <a:rPr lang="ru-RU" sz="3600"/>
              <a:t>Земноводные возникли в девоне, не менее</a:t>
            </a:r>
          </a:p>
          <a:p>
            <a:pPr algn="l"/>
            <a:r>
              <a:rPr lang="ru-RU" sz="3600"/>
              <a:t>300 млн. лет назад. Предками их были кис-</a:t>
            </a:r>
          </a:p>
          <a:p>
            <a:pPr algn="l"/>
            <a:r>
              <a:rPr lang="ru-RU" sz="3600"/>
              <a:t>теперые рыбы.</a:t>
            </a:r>
          </a:p>
        </p:txBody>
      </p:sp>
      <p:pic>
        <p:nvPicPr>
          <p:cNvPr id="11268" name="Picture 6" descr="060403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00400"/>
            <a:ext cx="9144000" cy="281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3726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228600"/>
            <a:ext cx="91440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400">
                <a:solidFill>
                  <a:srgbClr val="CC0000"/>
                </a:solidFill>
              </a:rPr>
              <a:t>Отряд  Безногие </a:t>
            </a:r>
          </a:p>
          <a:p>
            <a:pPr>
              <a:defRPr/>
            </a:pPr>
            <a:r>
              <a:rPr lang="ru-RU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Насчитывает  165 видов</a:t>
            </a:r>
          </a:p>
          <a:p>
            <a:pPr algn="l">
              <a:defRPr/>
            </a:pPr>
            <a:r>
              <a:rPr lang="ru-RU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Это зарывающиеся в почву формы, похожие на крупных дождевых червей или змей. У них нет конечностей, хвоста.</a:t>
            </a:r>
          </a:p>
          <a:p>
            <a:pPr>
              <a:defRPr/>
            </a:pPr>
            <a:r>
              <a:rPr lang="ru-RU" sz="4400"/>
              <a:t>   </a:t>
            </a:r>
          </a:p>
        </p:txBody>
      </p:sp>
      <p:pic>
        <p:nvPicPr>
          <p:cNvPr id="13316" name="Picture 6" descr="060404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276600"/>
            <a:ext cx="8496300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571500" y="5638800"/>
            <a:ext cx="23129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/>
              <a:t>Цейлонский</a:t>
            </a:r>
          </a:p>
          <a:p>
            <a:pPr algn="l"/>
            <a:r>
              <a:rPr lang="ru-RU" sz="3200"/>
              <a:t>рыбозмей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3962400" y="5715000"/>
            <a:ext cx="1681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2800"/>
              <a:t>Западный</a:t>
            </a:r>
          </a:p>
          <a:p>
            <a:pPr algn="l"/>
            <a:r>
              <a:rPr lang="ru-RU" sz="2800"/>
              <a:t>дермофис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6781800" y="5867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800"/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6613525" y="5934075"/>
            <a:ext cx="2530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800"/>
          </a:p>
        </p:txBody>
      </p:sp>
      <p:sp>
        <p:nvSpPr>
          <p:cNvPr id="13321" name="Text Box 11"/>
          <p:cNvSpPr txBox="1">
            <a:spLocks noChangeArrowheads="1"/>
          </p:cNvSpPr>
          <p:nvPr/>
        </p:nvSpPr>
        <p:spPr bwMode="auto">
          <a:xfrm>
            <a:off x="6248400" y="6019800"/>
            <a:ext cx="2073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тефлонектес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-228600" y="0"/>
            <a:ext cx="9372600" cy="68580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-152400" y="304800"/>
            <a:ext cx="9144000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CC0000"/>
                </a:solidFill>
              </a:rPr>
              <a:t>Отряд Хвостатые</a:t>
            </a:r>
          </a:p>
          <a:p>
            <a:r>
              <a:rPr lang="ru-RU" sz="4400"/>
              <a:t>Насчитывает 340 видов</a:t>
            </a:r>
          </a:p>
          <a:p>
            <a:pPr algn="l"/>
            <a:r>
              <a:rPr lang="ru-RU" sz="3600"/>
              <a:t>Имеют удлиненное, переходящее в хвост туловище, ноги слабые. Самый примитивный отряд. Обитают в северных и умеренных широтах. Для них характерна неотения.</a:t>
            </a:r>
          </a:p>
          <a:p>
            <a:pPr algn="l"/>
            <a:endParaRPr lang="ru-RU" sz="3600"/>
          </a:p>
          <a:p>
            <a:pPr algn="l"/>
            <a:endParaRPr lang="ru-RU"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362200" y="0"/>
            <a:ext cx="4346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CC0000"/>
                </a:solidFill>
              </a:rPr>
              <a:t>Отряд Хвостатые</a:t>
            </a:r>
          </a:p>
        </p:txBody>
      </p:sp>
      <p:pic>
        <p:nvPicPr>
          <p:cNvPr id="16387" name="Picture 3" descr="06040502"/>
          <p:cNvPicPr>
            <a:picLocks noChangeAspect="1" noChangeArrowheads="1"/>
          </p:cNvPicPr>
          <p:nvPr/>
        </p:nvPicPr>
        <p:blipFill>
          <a:blip r:embed="rId2" cstate="print"/>
          <a:srcRect b="49548"/>
          <a:stretch>
            <a:fillRect/>
          </a:stretch>
        </p:blipFill>
        <p:spPr bwMode="auto">
          <a:xfrm>
            <a:off x="827088" y="692150"/>
            <a:ext cx="7429500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2817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Скрытожаберник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3429000" y="2971800"/>
            <a:ext cx="2176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Исполинская</a:t>
            </a:r>
          </a:p>
          <a:p>
            <a:r>
              <a:rPr lang="ru-RU" sz="2800"/>
              <a:t>саламандра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5715000" y="2895600"/>
            <a:ext cx="254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Обыкновенный</a:t>
            </a:r>
          </a:p>
          <a:p>
            <a:r>
              <a:rPr lang="ru-RU" sz="2800"/>
              <a:t>сирен</a:t>
            </a:r>
          </a:p>
        </p:txBody>
      </p:sp>
      <p:pic>
        <p:nvPicPr>
          <p:cNvPr id="16391" name="Picture 8" descr="06040502"/>
          <p:cNvPicPr>
            <a:picLocks noChangeAspect="1" noChangeArrowheads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 bwMode="auto">
          <a:xfrm>
            <a:off x="684213" y="3789363"/>
            <a:ext cx="7429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1143000" y="5911850"/>
            <a:ext cx="1922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Огненная </a:t>
            </a:r>
          </a:p>
          <a:p>
            <a:r>
              <a:rPr lang="ru-RU" sz="2800">
                <a:solidFill>
                  <a:schemeClr val="bg1"/>
                </a:solidFill>
              </a:rPr>
              <a:t>саламандра</a:t>
            </a: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3733800" y="5911850"/>
            <a:ext cx="1922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Кавказская</a:t>
            </a:r>
          </a:p>
          <a:p>
            <a:r>
              <a:rPr lang="ru-RU" sz="2800">
                <a:solidFill>
                  <a:schemeClr val="bg1"/>
                </a:solidFill>
              </a:rPr>
              <a:t>саламандра</a:t>
            </a: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5791200" y="5911850"/>
            <a:ext cx="254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Обыкновенный</a:t>
            </a:r>
          </a:p>
          <a:p>
            <a:r>
              <a:rPr lang="ru-RU" sz="2800">
                <a:solidFill>
                  <a:schemeClr val="bg1"/>
                </a:solidFill>
              </a:rPr>
              <a:t>тритон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440</Words>
  <Application>Microsoft Office PowerPoint</Application>
  <PresentationFormat>Экран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Класс Земноводные</vt:lpstr>
      <vt:lpstr>Презентация PowerPoint</vt:lpstr>
      <vt:lpstr>Презентация PowerPoint</vt:lpstr>
      <vt:lpstr>Скелет лягушки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Питание</vt:lpstr>
      <vt:lpstr>Презентация PowerPoint</vt:lpstr>
      <vt:lpstr>Размножение</vt:lpstr>
    </vt:vector>
  </TitlesOfParts>
  <Company>users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ЛУКОЙЛ-ПЕРМЬ</dc:creator>
  <cp:lastModifiedBy>user</cp:lastModifiedBy>
  <cp:revision>44</cp:revision>
  <dcterms:created xsi:type="dcterms:W3CDTF">1997-02-21T00:35:56Z</dcterms:created>
  <dcterms:modified xsi:type="dcterms:W3CDTF">2014-02-09T18:27:02Z</dcterms:modified>
</cp:coreProperties>
</file>