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9" r:id="rId12"/>
    <p:sldId id="266" r:id="rId13"/>
    <p:sldId id="267" r:id="rId14"/>
    <p:sldId id="268"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37" d="100"/>
          <a:sy n="37" d="100"/>
        </p:scale>
        <p:origin x="66" y="16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CBA447D-EBB9-4A66-B15F-904F82780893}" type="datetimeFigureOut">
              <a:rPr lang="ru-RU" smtClean="0"/>
              <a:t>17.12.2018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9BFCCD-E685-4C2D-A5F6-8B6405F03D8F}" type="slidenum">
              <a:rPr lang="ru-RU" smtClean="0"/>
              <a:t>‹#›</a:t>
            </a:fld>
            <a:endParaRPr lang="ru-RU"/>
          </a:p>
        </p:txBody>
      </p:sp>
    </p:spTree>
    <p:extLst>
      <p:ext uri="{BB962C8B-B14F-4D97-AF65-F5344CB8AC3E}">
        <p14:creationId xmlns:p14="http://schemas.microsoft.com/office/powerpoint/2010/main" val="3675350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BA447D-EBB9-4A66-B15F-904F82780893}" type="datetimeFigureOut">
              <a:rPr lang="ru-RU" smtClean="0"/>
              <a:t>17.12.2018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9BFCCD-E685-4C2D-A5F6-8B6405F03D8F}" type="slidenum">
              <a:rPr lang="ru-RU" smtClean="0"/>
              <a:t>‹#›</a:t>
            </a:fld>
            <a:endParaRPr lang="ru-RU"/>
          </a:p>
        </p:txBody>
      </p:sp>
    </p:spTree>
    <p:extLst>
      <p:ext uri="{BB962C8B-B14F-4D97-AF65-F5344CB8AC3E}">
        <p14:creationId xmlns:p14="http://schemas.microsoft.com/office/powerpoint/2010/main" val="3996877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BA447D-EBB9-4A66-B15F-904F82780893}" type="datetimeFigureOut">
              <a:rPr lang="ru-RU" smtClean="0"/>
              <a:t>17.12.2018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9BFCCD-E685-4C2D-A5F6-8B6405F03D8F}" type="slidenum">
              <a:rPr lang="ru-RU" smtClean="0"/>
              <a:t>‹#›</a:t>
            </a:fld>
            <a:endParaRPr lang="ru-RU"/>
          </a:p>
        </p:txBody>
      </p:sp>
    </p:spTree>
    <p:extLst>
      <p:ext uri="{BB962C8B-B14F-4D97-AF65-F5344CB8AC3E}">
        <p14:creationId xmlns:p14="http://schemas.microsoft.com/office/powerpoint/2010/main" val="32983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BA447D-EBB9-4A66-B15F-904F82780893}" type="datetimeFigureOut">
              <a:rPr lang="ru-RU" smtClean="0"/>
              <a:t>17.12.2018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9BFCCD-E685-4C2D-A5F6-8B6405F03D8F}" type="slidenum">
              <a:rPr lang="ru-RU" smtClean="0"/>
              <a:t>‹#›</a:t>
            </a:fld>
            <a:endParaRPr lang="ru-RU"/>
          </a:p>
        </p:txBody>
      </p:sp>
    </p:spTree>
    <p:extLst>
      <p:ext uri="{BB962C8B-B14F-4D97-AF65-F5344CB8AC3E}">
        <p14:creationId xmlns:p14="http://schemas.microsoft.com/office/powerpoint/2010/main" val="3308512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CBA447D-EBB9-4A66-B15F-904F82780893}" type="datetimeFigureOut">
              <a:rPr lang="ru-RU" smtClean="0"/>
              <a:t>17.12.2018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9BFCCD-E685-4C2D-A5F6-8B6405F03D8F}" type="slidenum">
              <a:rPr lang="ru-RU" smtClean="0"/>
              <a:t>‹#›</a:t>
            </a:fld>
            <a:endParaRPr lang="ru-RU"/>
          </a:p>
        </p:txBody>
      </p:sp>
    </p:spTree>
    <p:extLst>
      <p:ext uri="{BB962C8B-B14F-4D97-AF65-F5344CB8AC3E}">
        <p14:creationId xmlns:p14="http://schemas.microsoft.com/office/powerpoint/2010/main" val="3819490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CBA447D-EBB9-4A66-B15F-904F82780893}" type="datetimeFigureOut">
              <a:rPr lang="ru-RU" smtClean="0"/>
              <a:t>17.12.2018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69BFCCD-E685-4C2D-A5F6-8B6405F03D8F}" type="slidenum">
              <a:rPr lang="ru-RU" smtClean="0"/>
              <a:t>‹#›</a:t>
            </a:fld>
            <a:endParaRPr lang="ru-RU"/>
          </a:p>
        </p:txBody>
      </p:sp>
    </p:spTree>
    <p:extLst>
      <p:ext uri="{BB962C8B-B14F-4D97-AF65-F5344CB8AC3E}">
        <p14:creationId xmlns:p14="http://schemas.microsoft.com/office/powerpoint/2010/main" val="3149398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CBA447D-EBB9-4A66-B15F-904F82780893}" type="datetimeFigureOut">
              <a:rPr lang="ru-RU" smtClean="0"/>
              <a:t>17.12.2018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69BFCCD-E685-4C2D-A5F6-8B6405F03D8F}" type="slidenum">
              <a:rPr lang="ru-RU" smtClean="0"/>
              <a:t>‹#›</a:t>
            </a:fld>
            <a:endParaRPr lang="ru-RU"/>
          </a:p>
        </p:txBody>
      </p:sp>
    </p:spTree>
    <p:extLst>
      <p:ext uri="{BB962C8B-B14F-4D97-AF65-F5344CB8AC3E}">
        <p14:creationId xmlns:p14="http://schemas.microsoft.com/office/powerpoint/2010/main" val="4178537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CBA447D-EBB9-4A66-B15F-904F82780893}" type="datetimeFigureOut">
              <a:rPr lang="ru-RU" smtClean="0"/>
              <a:t>17.12.2018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69BFCCD-E685-4C2D-A5F6-8B6405F03D8F}" type="slidenum">
              <a:rPr lang="ru-RU" smtClean="0"/>
              <a:t>‹#›</a:t>
            </a:fld>
            <a:endParaRPr lang="ru-RU"/>
          </a:p>
        </p:txBody>
      </p:sp>
    </p:spTree>
    <p:extLst>
      <p:ext uri="{BB962C8B-B14F-4D97-AF65-F5344CB8AC3E}">
        <p14:creationId xmlns:p14="http://schemas.microsoft.com/office/powerpoint/2010/main" val="2991934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CBA447D-EBB9-4A66-B15F-904F82780893}" type="datetimeFigureOut">
              <a:rPr lang="ru-RU" smtClean="0"/>
              <a:t>17.12.2018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69BFCCD-E685-4C2D-A5F6-8B6405F03D8F}" type="slidenum">
              <a:rPr lang="ru-RU" smtClean="0"/>
              <a:t>‹#›</a:t>
            </a:fld>
            <a:endParaRPr lang="ru-RU"/>
          </a:p>
        </p:txBody>
      </p:sp>
    </p:spTree>
    <p:extLst>
      <p:ext uri="{BB962C8B-B14F-4D97-AF65-F5344CB8AC3E}">
        <p14:creationId xmlns:p14="http://schemas.microsoft.com/office/powerpoint/2010/main" val="180195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CBA447D-EBB9-4A66-B15F-904F82780893}" type="datetimeFigureOut">
              <a:rPr lang="ru-RU" smtClean="0"/>
              <a:t>17.12.2018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69BFCCD-E685-4C2D-A5F6-8B6405F03D8F}" type="slidenum">
              <a:rPr lang="ru-RU" smtClean="0"/>
              <a:t>‹#›</a:t>
            </a:fld>
            <a:endParaRPr lang="ru-RU"/>
          </a:p>
        </p:txBody>
      </p:sp>
    </p:spTree>
    <p:extLst>
      <p:ext uri="{BB962C8B-B14F-4D97-AF65-F5344CB8AC3E}">
        <p14:creationId xmlns:p14="http://schemas.microsoft.com/office/powerpoint/2010/main" val="2983171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CBA447D-EBB9-4A66-B15F-904F82780893}" type="datetimeFigureOut">
              <a:rPr lang="ru-RU" smtClean="0"/>
              <a:t>17.12.2018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69BFCCD-E685-4C2D-A5F6-8B6405F03D8F}" type="slidenum">
              <a:rPr lang="ru-RU" smtClean="0"/>
              <a:t>‹#›</a:t>
            </a:fld>
            <a:endParaRPr lang="ru-RU"/>
          </a:p>
        </p:txBody>
      </p:sp>
    </p:spTree>
    <p:extLst>
      <p:ext uri="{BB962C8B-B14F-4D97-AF65-F5344CB8AC3E}">
        <p14:creationId xmlns:p14="http://schemas.microsoft.com/office/powerpoint/2010/main" val="2633063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BA447D-EBB9-4A66-B15F-904F82780893}" type="datetimeFigureOut">
              <a:rPr lang="ru-RU" smtClean="0"/>
              <a:t>17.12.2018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9BFCCD-E685-4C2D-A5F6-8B6405F03D8F}" type="slidenum">
              <a:rPr lang="ru-RU" smtClean="0"/>
              <a:t>‹#›</a:t>
            </a:fld>
            <a:endParaRPr lang="ru-RU"/>
          </a:p>
        </p:txBody>
      </p:sp>
    </p:spTree>
    <p:extLst>
      <p:ext uri="{BB962C8B-B14F-4D97-AF65-F5344CB8AC3E}">
        <p14:creationId xmlns:p14="http://schemas.microsoft.com/office/powerpoint/2010/main" val="3398531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omanadvice.ru/kishechnaya-palochka-lecheni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lstStyle/>
          <a:p>
            <a:r>
              <a:rPr lang="ru-RU" dirty="0" smtClean="0"/>
              <a:t>Болезнетворные бактерии</a:t>
            </a:r>
            <a:endParaRPr lang="ru-RU" dirty="0"/>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228957469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Но как правильно бороться с этими бактериями и какие могут быть последствие если вовремя не предпринять меры</a:t>
            </a:r>
            <a:r>
              <a:rPr lang="en-US" dirty="0" smtClean="0"/>
              <a:t>?</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825624"/>
            <a:ext cx="12192000" cy="5032375"/>
          </a:xfrm>
        </p:spPr>
      </p:pic>
    </p:spTree>
    <p:extLst>
      <p:ext uri="{BB962C8B-B14F-4D97-AF65-F5344CB8AC3E}">
        <p14:creationId xmlns:p14="http://schemas.microsoft.com/office/powerpoint/2010/main" val="1026852485"/>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Какие последствия могут быть:</a:t>
            </a:r>
            <a:endParaRPr lang="ru-RU" dirty="0"/>
          </a:p>
        </p:txBody>
      </p:sp>
      <p:sp>
        <p:nvSpPr>
          <p:cNvPr id="3" name="Объект 2"/>
          <p:cNvSpPr>
            <a:spLocks noGrp="1"/>
          </p:cNvSpPr>
          <p:nvPr>
            <p:ph idx="1"/>
          </p:nvPr>
        </p:nvSpPr>
        <p:spPr>
          <a:xfrm>
            <a:off x="0" y="1825624"/>
            <a:ext cx="12192000" cy="5032375"/>
          </a:xfrm>
        </p:spPr>
        <p:txBody>
          <a:bodyPr>
            <a:normAutofit lnSpcReduction="10000"/>
          </a:bodyPr>
          <a:lstStyle/>
          <a:p>
            <a:r>
              <a:rPr lang="ru-RU" dirty="0"/>
              <a:t>Болезнетворные бактерии могут вызвать заболевания дыхательных </a:t>
            </a:r>
            <a:r>
              <a:rPr lang="ru-RU" dirty="0" smtClean="0"/>
              <a:t>путей и </a:t>
            </a:r>
            <a:r>
              <a:rPr lang="ru-RU" dirty="0"/>
              <a:t>большинства внутренних органов. Попадая в организм с ослабленным иммунитетом, изможденный высокими нагрузками и стрессом, они быстро размножаются, постоянно увеличивая очаг заражения. Именно поэтому без своевременного приема антибиотиков победить многие из бактерий не удастся. Но только высококвалифицированный врач может подобрать правильное медикаментозное лечение, ведь для каждого вида и рода бактерий есть определенное средство, подавляющее их активность, либо убивающее микроорганизмы. Лечение заражения болезнетворными бактериями – сложный процесс. Гораздо проще предпринять определенные меры защиты, для того, чтобы предотвратить их попадание в организм.</a:t>
            </a:r>
          </a:p>
          <a:p>
            <a:r>
              <a:rPr lang="ru-RU" dirty="0"/>
              <a:t>Существуют следующие методы борьбы с болезнетворными бактериями, не допускающие их попадания в организм:</a:t>
            </a:r>
          </a:p>
          <a:p>
            <a:endParaRPr lang="ru-RU" dirty="0"/>
          </a:p>
        </p:txBody>
      </p:sp>
    </p:spTree>
    <p:extLst>
      <p:ext uri="{BB962C8B-B14F-4D97-AF65-F5344CB8AC3E}">
        <p14:creationId xmlns:p14="http://schemas.microsoft.com/office/powerpoint/2010/main" val="41489015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365126"/>
            <a:ext cx="10515600" cy="6492874"/>
          </a:xfrm>
        </p:spPr>
        <p:txBody>
          <a:bodyPr>
            <a:normAutofit fontScale="92500" lnSpcReduction="20000"/>
          </a:bodyPr>
          <a:lstStyle/>
          <a:p>
            <a:pPr>
              <a:buFont typeface="+mj-lt"/>
              <a:buAutoNum type="arabicPeriod"/>
            </a:pPr>
            <a:r>
              <a:rPr lang="ru-RU" b="1" i="0" dirty="0" smtClean="0">
                <a:solidFill>
                  <a:srgbClr val="000000"/>
                </a:solidFill>
                <a:effectLst/>
                <a:latin typeface="Impact" panose="020B0806030902050204" pitchFamily="34" charset="0"/>
              </a:rPr>
              <a:t>Пастеризация и стерилизация продуктов</a:t>
            </a:r>
            <a:r>
              <a:rPr lang="ru-RU" b="0" i="0" dirty="0" smtClean="0">
                <a:solidFill>
                  <a:srgbClr val="000000"/>
                </a:solidFill>
                <a:effectLst/>
                <a:latin typeface="Impact" panose="020B0806030902050204" pitchFamily="34" charset="0"/>
              </a:rPr>
              <a:t>. Как известно, многие бактерии не выносят высокой температуры. При длительном воздействии они погибают уже при 30-40 градусах Цельсия, более высокая температура может быть использована в течении всего нескольких минут. Болезнетворные бактерии вызывают расстройство пищеварения, при попадании в организм с сырой водой и молоком, недостаточно прожаренным мясом. Но обработанные термически продукты вполне безопасны.</a:t>
            </a:r>
          </a:p>
          <a:p>
            <a:pPr>
              <a:buFont typeface="+mj-lt"/>
              <a:buAutoNum type="arabicPeriod"/>
            </a:pPr>
            <a:r>
              <a:rPr lang="ru-RU" b="1" i="0" dirty="0" smtClean="0">
                <a:solidFill>
                  <a:srgbClr val="000000"/>
                </a:solidFill>
                <a:effectLst/>
                <a:latin typeface="Impact" panose="020B0806030902050204" pitchFamily="34" charset="0"/>
              </a:rPr>
              <a:t>Соблюдение личной гигиены</a:t>
            </a:r>
            <a:r>
              <a:rPr lang="ru-RU" b="0" i="0" dirty="0" smtClean="0">
                <a:solidFill>
                  <a:srgbClr val="000000"/>
                </a:solidFill>
                <a:effectLst/>
                <a:latin typeface="Impact" panose="020B0806030902050204" pitchFamily="34" charset="0"/>
              </a:rPr>
              <a:t>. Заражение болезнетворными бактериями часто происходит воздушно-капельным путем, или через прикосновения к предметам, вещам инфицированного человека. Поэтому очень важно часто мыть руки, стирать одежду, проветривать помещение. Приходя с улицы домой желательно промывать нос и полоскать горло теплой водой.</a:t>
            </a:r>
          </a:p>
          <a:p>
            <a:pPr>
              <a:buFont typeface="+mj-lt"/>
              <a:buAutoNum type="arabicPeriod"/>
            </a:pPr>
            <a:r>
              <a:rPr lang="ru-RU" b="1" i="0" dirty="0" smtClean="0">
                <a:solidFill>
                  <a:srgbClr val="000000"/>
                </a:solidFill>
                <a:effectLst/>
                <a:latin typeface="Impact" panose="020B0806030902050204" pitchFamily="34" charset="0"/>
              </a:rPr>
              <a:t>Охлаждение </a:t>
            </a:r>
            <a:r>
              <a:rPr lang="ru-RU" b="0" i="0" dirty="0" smtClean="0">
                <a:solidFill>
                  <a:srgbClr val="000000"/>
                </a:solidFill>
                <a:effectLst/>
                <a:latin typeface="Impact" panose="020B0806030902050204" pitchFamily="34" charset="0"/>
              </a:rPr>
              <a:t>позволяет приостановить процесс размножения бактерий.</a:t>
            </a:r>
          </a:p>
          <a:p>
            <a:pPr>
              <a:buFont typeface="+mj-lt"/>
              <a:buAutoNum type="arabicPeriod"/>
            </a:pPr>
            <a:r>
              <a:rPr lang="ru-RU" b="1" i="0" dirty="0" smtClean="0">
                <a:solidFill>
                  <a:srgbClr val="000000"/>
                </a:solidFill>
                <a:effectLst/>
                <a:latin typeface="Impact" panose="020B0806030902050204" pitchFamily="34" charset="0"/>
              </a:rPr>
              <a:t>Соли и кислая среда</a:t>
            </a:r>
            <a:r>
              <a:rPr lang="ru-RU" b="0" i="0" dirty="0" smtClean="0">
                <a:solidFill>
                  <a:srgbClr val="000000"/>
                </a:solidFill>
                <a:effectLst/>
                <a:latin typeface="Impact" panose="020B0806030902050204" pitchFamily="34" charset="0"/>
              </a:rPr>
              <a:t> убивают большинство микроорганизмов. Болезнетворные бактерии и болезни, которые они вызывают, боятся химического воздействия.</a:t>
            </a:r>
          </a:p>
          <a:p>
            <a:pPr>
              <a:buFont typeface="+mj-lt"/>
              <a:buAutoNum type="arabicPeriod"/>
            </a:pPr>
            <a:r>
              <a:rPr lang="ru-RU" b="1" i="0" dirty="0" smtClean="0">
                <a:solidFill>
                  <a:srgbClr val="000000"/>
                </a:solidFill>
                <a:effectLst/>
                <a:latin typeface="Impact" panose="020B0806030902050204" pitchFamily="34" charset="0"/>
              </a:rPr>
              <a:t>Прямой солнечный свет</a:t>
            </a:r>
            <a:r>
              <a:rPr lang="ru-RU" b="0" i="0" dirty="0" smtClean="0">
                <a:solidFill>
                  <a:srgbClr val="000000"/>
                </a:solidFill>
                <a:effectLst/>
                <a:latin typeface="Impact" panose="020B0806030902050204" pitchFamily="34" charset="0"/>
              </a:rPr>
              <a:t> убивает большее число болезнетворных бактерий в течении 15-20 минут воздействия.</a:t>
            </a:r>
          </a:p>
          <a:p>
            <a:endParaRPr lang="ru-RU" dirty="0">
              <a:latin typeface="Impact" panose="020B0806030902050204" pitchFamily="34" charset="0"/>
            </a:endParaRPr>
          </a:p>
        </p:txBody>
      </p:sp>
    </p:spTree>
    <p:extLst>
      <p:ext uri="{BB962C8B-B14F-4D97-AF65-F5344CB8AC3E}">
        <p14:creationId xmlns:p14="http://schemas.microsoft.com/office/powerpoint/2010/main" val="41256448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50"/>
                </a:solidFill>
              </a:rPr>
              <a:t>Если выполнять данные советы</a:t>
            </a:r>
            <a:r>
              <a:rPr lang="en-US" dirty="0" smtClean="0">
                <a:solidFill>
                  <a:srgbClr val="00B050"/>
                </a:solidFill>
              </a:rPr>
              <a:t>,</a:t>
            </a:r>
            <a:r>
              <a:rPr lang="ru-RU" dirty="0" smtClean="0">
                <a:solidFill>
                  <a:srgbClr val="00B050"/>
                </a:solidFill>
              </a:rPr>
              <a:t> то можно избежать очень опасных заболеваний!!!</a:t>
            </a:r>
            <a:endParaRPr lang="ru-RU" dirty="0">
              <a:solidFill>
                <a:srgbClr val="00B050"/>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2308" y="1690688"/>
            <a:ext cx="7053943" cy="4486275"/>
          </a:xfrm>
        </p:spPr>
      </p:pic>
    </p:spTree>
    <p:extLst>
      <p:ext uri="{BB962C8B-B14F-4D97-AF65-F5344CB8AC3E}">
        <p14:creationId xmlns:p14="http://schemas.microsoft.com/office/powerpoint/2010/main" val="1332116368"/>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Конец!</a:t>
            </a:r>
            <a:endParaRPr lang="ru-RU"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25624"/>
            <a:ext cx="12192000" cy="5032375"/>
          </a:xfrm>
        </p:spPr>
      </p:pic>
    </p:spTree>
    <p:extLst>
      <p:ext uri="{BB962C8B-B14F-4D97-AF65-F5344CB8AC3E}">
        <p14:creationId xmlns:p14="http://schemas.microsoft.com/office/powerpoint/2010/main" val="44412756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    Какие </a:t>
            </a:r>
            <a:r>
              <a:rPr lang="ru-RU" b="1" dirty="0"/>
              <a:t>бактерии являются болезнетворными?</a:t>
            </a:r>
            <a:br>
              <a:rPr lang="ru-RU" b="1" dirty="0"/>
            </a:br>
            <a:endParaRPr lang="ru-RU" dirty="0"/>
          </a:p>
        </p:txBody>
      </p:sp>
      <p:sp>
        <p:nvSpPr>
          <p:cNvPr id="4" name="Объект 2"/>
          <p:cNvSpPr>
            <a:spLocks noGrp="1"/>
          </p:cNvSpPr>
          <p:nvPr>
            <p:ph idx="1"/>
          </p:nvPr>
        </p:nvSpPr>
        <p:spPr>
          <a:xfrm>
            <a:off x="814251" y="1027906"/>
            <a:ext cx="10515600" cy="7916092"/>
          </a:xfrm>
        </p:spPr>
        <p:txBody>
          <a:bodyPr>
            <a:normAutofit/>
          </a:bodyPr>
          <a:lstStyle/>
          <a:p>
            <a:r>
              <a:rPr lang="ru-RU" dirty="0"/>
              <a:t>Если подходить к вопросу с научной точки зрения, опасаться бактерий не стоит вообще: большинство из них живут в нашем организме с самого рождения и регулируют жизненно важные процессы, такие, как пищеварение, выработка гормонов и даже противостояние инфекциям. Да, одни бактерии, характерные для нашего организма, противостоят распространению других, болезнетворных. Это касается и естественной микрофлоры </a:t>
            </a:r>
            <a:r>
              <a:rPr lang="ru-RU" dirty="0" smtClean="0"/>
              <a:t>кишечника</a:t>
            </a:r>
            <a:r>
              <a:rPr lang="en-US" dirty="0" smtClean="0"/>
              <a:t>,</a:t>
            </a:r>
            <a:r>
              <a:rPr lang="ru-RU" dirty="0" smtClean="0"/>
              <a:t> ротовой </a:t>
            </a:r>
            <a:r>
              <a:rPr lang="ru-RU" dirty="0"/>
              <a:t>полости, и даже слуховых проходов уха. Некоторые бактерии, живущие в организме, могут стать опасными при благоприятных условиях для их быстрого размножения. Например, различные кокки. Другие попадают в организм извне и являются причиной страшных болезней. К однозначно болезнетворным бактериям относятся:</a:t>
            </a:r>
          </a:p>
        </p:txBody>
      </p:sp>
    </p:spTree>
    <p:extLst>
      <p:ext uri="{BB962C8B-B14F-4D97-AF65-F5344CB8AC3E}">
        <p14:creationId xmlns:p14="http://schemas.microsoft.com/office/powerpoint/2010/main" val="11470109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1690689"/>
          </a:xfrm>
        </p:spPr>
        <p:txBody>
          <a:bodyPr>
            <a:normAutofit fontScale="90000"/>
          </a:bodyPr>
          <a:lstStyle/>
          <a:p>
            <a:r>
              <a:rPr lang="ru-RU" smtClean="0"/>
              <a:t/>
            </a:r>
            <a:br>
              <a:rPr lang="ru-RU" smtClean="0"/>
            </a:br>
            <a:r>
              <a:rPr lang="ru-RU" smtClean="0"/>
              <a:t/>
            </a:r>
            <a:br>
              <a:rPr lang="ru-RU" smtClean="0"/>
            </a:br>
            <a:endParaRPr lang="ru-RU" dirty="0"/>
          </a:p>
        </p:txBody>
      </p:sp>
      <p:sp>
        <p:nvSpPr>
          <p:cNvPr id="8" name="Объект 7"/>
          <p:cNvSpPr>
            <a:spLocks noGrp="1"/>
          </p:cNvSpPr>
          <p:nvPr>
            <p:ph idx="1"/>
          </p:nvPr>
        </p:nvSpPr>
        <p:spPr>
          <a:xfrm>
            <a:off x="0" y="0"/>
            <a:ext cx="12192000" cy="1690688"/>
          </a:xfrm>
        </p:spPr>
        <p:txBody>
          <a:bodyPr/>
          <a:lstStyle/>
          <a:p>
            <a:r>
              <a:rPr lang="ru-RU" dirty="0">
                <a:latin typeface="Century Gothic" panose="020B0502020202020204" pitchFamily="34" charset="0"/>
                <a:hlinkClick r:id="rId2"/>
              </a:rPr>
              <a:t>кишечная палочка</a:t>
            </a:r>
            <a:endParaRPr lang="ru-RU" dirty="0">
              <a:latin typeface="Century Gothic" panose="020B0502020202020204" pitchFamily="34"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90688"/>
            <a:ext cx="12191999" cy="5630090"/>
          </a:xfrm>
          <a:prstGeom prst="rect">
            <a:avLst/>
          </a:prstGeom>
        </p:spPr>
      </p:pic>
    </p:spTree>
    <p:extLst>
      <p:ext uri="{BB962C8B-B14F-4D97-AF65-F5344CB8AC3E}">
        <p14:creationId xmlns:p14="http://schemas.microsoft.com/office/powerpoint/2010/main" val="337238490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спирохеты (тиф, сифилис</a:t>
            </a:r>
            <a:r>
              <a:rPr lang="ru-RU" dirty="0" smtClean="0"/>
              <a:t>)</a:t>
            </a:r>
            <a:r>
              <a:rPr lang="ru-RU" dirty="0"/>
              <a:t/>
            </a:r>
            <a:br>
              <a:rPr lang="ru-RU" dirty="0"/>
            </a:b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90688"/>
            <a:ext cx="12192000" cy="5167312"/>
          </a:xfrm>
        </p:spPr>
      </p:pic>
    </p:spTree>
    <p:extLst>
      <p:ext uri="{BB962C8B-B14F-4D97-AF65-F5344CB8AC3E}">
        <p14:creationId xmlns:p14="http://schemas.microsoft.com/office/powerpoint/2010/main" val="373150794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шигеллы</a:t>
            </a:r>
            <a:r>
              <a:rPr lang="ru-RU" dirty="0"/>
              <a:t> (дизентерия)</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90688"/>
            <a:ext cx="12218126" cy="5167311"/>
          </a:xfrm>
        </p:spPr>
      </p:pic>
    </p:spTree>
    <p:extLst>
      <p:ext uri="{BB962C8B-B14F-4D97-AF65-F5344CB8AC3E}">
        <p14:creationId xmlns:p14="http://schemas.microsoft.com/office/powerpoint/2010/main" val="233760603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микобактерии (туберкулез, проказа)</a:t>
            </a:r>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90688"/>
            <a:ext cx="12192000" cy="5363255"/>
          </a:xfrm>
        </p:spPr>
      </p:pic>
    </p:spTree>
    <p:extLst>
      <p:ext uri="{BB962C8B-B14F-4D97-AF65-F5344CB8AC3E}">
        <p14:creationId xmlns:p14="http://schemas.microsoft.com/office/powerpoint/2010/main" val="296419117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микоплазмы (пневмония</a:t>
            </a:r>
            <a:r>
              <a:rPr lang="ru-RU" dirty="0" smtClean="0"/>
              <a:t>)</a:t>
            </a:r>
            <a:r>
              <a:rPr lang="ru-RU" dirty="0"/>
              <a:t/>
            </a:r>
            <a:br>
              <a:rPr lang="ru-RU" dirty="0"/>
            </a:b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25625"/>
            <a:ext cx="12192000" cy="5032375"/>
          </a:xfrm>
        </p:spPr>
      </p:pic>
    </p:spTree>
    <p:extLst>
      <p:ext uri="{BB962C8B-B14F-4D97-AF65-F5344CB8AC3E}">
        <p14:creationId xmlns:p14="http://schemas.microsoft.com/office/powerpoint/2010/main" val="2003831687"/>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бациллы (сибирская язва, столбняк</a:t>
            </a:r>
            <a:r>
              <a:rPr lang="ru-RU" dirty="0" smtClean="0"/>
              <a:t>)</a:t>
            </a:r>
            <a:r>
              <a:rPr lang="ru-RU" dirty="0"/>
              <a:t/>
            </a:r>
            <a:br>
              <a:rPr lang="ru-RU" dirty="0"/>
            </a:b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25624"/>
            <a:ext cx="12192000" cy="5032375"/>
          </a:xfrm>
        </p:spPr>
      </p:pic>
    </p:spTree>
    <p:extLst>
      <p:ext uri="{BB962C8B-B14F-4D97-AF65-F5344CB8AC3E}">
        <p14:creationId xmlns:p14="http://schemas.microsoft.com/office/powerpoint/2010/main" val="44297104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кокки (стафилококки, стрептококки, менингококки, пневмококки</a:t>
            </a:r>
            <a:r>
              <a:rPr lang="ru-RU" dirty="0" smtClean="0"/>
              <a:t>)</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1577" y="1690688"/>
            <a:ext cx="16298091" cy="5167312"/>
          </a:xfrm>
        </p:spPr>
      </p:pic>
    </p:spTree>
    <p:extLst>
      <p:ext uri="{BB962C8B-B14F-4D97-AF65-F5344CB8AC3E}">
        <p14:creationId xmlns:p14="http://schemas.microsoft.com/office/powerpoint/2010/main" val="2566619441"/>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386</Words>
  <Application>Microsoft Office PowerPoint</Application>
  <PresentationFormat>Широкоэкранный</PresentationFormat>
  <Paragraphs>22</Paragraphs>
  <Slides>14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Arial</vt:lpstr>
      <vt:lpstr>Calibri</vt:lpstr>
      <vt:lpstr>Calibri Light</vt:lpstr>
      <vt:lpstr>Century Gothic</vt:lpstr>
      <vt:lpstr>Impact</vt:lpstr>
      <vt:lpstr>Тема Office</vt:lpstr>
      <vt:lpstr>Болезнетворные бактерии</vt:lpstr>
      <vt:lpstr>    Какие бактерии являются болезнетворными? </vt:lpstr>
      <vt:lpstr>  </vt:lpstr>
      <vt:lpstr>спирохеты (тиф, сифилис) </vt:lpstr>
      <vt:lpstr>шигеллы (дизентерия)</vt:lpstr>
      <vt:lpstr>микобактерии (туберкулез, проказа)</vt:lpstr>
      <vt:lpstr>микоплазмы (пневмония) </vt:lpstr>
      <vt:lpstr>бациллы (сибирская язва, столбняк) </vt:lpstr>
      <vt:lpstr>кокки (стафилококки, стрептококки, менингококки, пневмококки)</vt:lpstr>
      <vt:lpstr>Но как правильно бороться с этими бактериями и какие могут быть последствие если вовремя не предпринять меры?</vt:lpstr>
      <vt:lpstr>Какие последствия могут быть:</vt:lpstr>
      <vt:lpstr>Презентация PowerPoint</vt:lpstr>
      <vt:lpstr>Если выполнять данные советы, то можно избежать очень опасных заболеваний!!!</vt:lpstr>
      <vt:lpstr>                                 Конец!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Болезно-творные бактерии</dc:title>
  <dc:creator>MrMidler</dc:creator>
  <cp:lastModifiedBy>MrMidler</cp:lastModifiedBy>
  <cp:revision>6</cp:revision>
  <dcterms:created xsi:type="dcterms:W3CDTF">2018-12-17T15:05:56Z</dcterms:created>
  <dcterms:modified xsi:type="dcterms:W3CDTF">2018-12-17T16:23:15Z</dcterms:modified>
</cp:coreProperties>
</file>