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1003ACB-9527-4BAC-BA30-8B0FD43D5C2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E27-3EB6-4394-8F79-C2894EAA2B1E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641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3ACB-9527-4BAC-BA30-8B0FD43D5C2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E27-3EB6-4394-8F79-C2894EAA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2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3ACB-9527-4BAC-BA30-8B0FD43D5C2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E27-3EB6-4394-8F79-C2894EAA2B1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23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3ACB-9527-4BAC-BA30-8B0FD43D5C2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E27-3EB6-4394-8F79-C2894EAA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05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3ACB-9527-4BAC-BA30-8B0FD43D5C2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E27-3EB6-4394-8F79-C2894EAA2B1E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367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3ACB-9527-4BAC-BA30-8B0FD43D5C2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E27-3EB6-4394-8F79-C2894EAA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0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3ACB-9527-4BAC-BA30-8B0FD43D5C2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E27-3EB6-4394-8F79-C2894EAA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9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3ACB-9527-4BAC-BA30-8B0FD43D5C2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E27-3EB6-4394-8F79-C2894EAA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12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3ACB-9527-4BAC-BA30-8B0FD43D5C2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E27-3EB6-4394-8F79-C2894EAA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79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3ACB-9527-4BAC-BA30-8B0FD43D5C2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E27-3EB6-4394-8F79-C2894EAA2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97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3ACB-9527-4BAC-BA30-8B0FD43D5C2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4BE27-3EB6-4394-8F79-C2894EAA2B1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55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1003ACB-9527-4BAC-BA30-8B0FD43D5C22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8E4BE27-3EB6-4394-8F79-C2894EAA2B1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6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" y="4738255"/>
            <a:ext cx="7808027" cy="168492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3"/>
                </a:solidFill>
              </a:rPr>
              <a:t>Мхи из красной книги</a:t>
            </a:r>
            <a:br>
              <a:rPr lang="ru-RU" i="1" dirty="0" smtClean="0">
                <a:solidFill>
                  <a:schemeClr val="accent3"/>
                </a:solidFill>
              </a:rPr>
            </a:br>
            <a:r>
              <a:rPr lang="ru-RU" i="1" dirty="0" smtClean="0">
                <a:solidFill>
                  <a:schemeClr val="accent3"/>
                </a:solidFill>
              </a:rPr>
              <a:t> </a:t>
            </a:r>
            <a:r>
              <a:rPr lang="ru-RU" i="1" dirty="0" err="1" smtClean="0">
                <a:solidFill>
                  <a:schemeClr val="accent3"/>
                </a:solidFill>
              </a:rPr>
              <a:t>беларуси</a:t>
            </a:r>
            <a:endParaRPr lang="ru-RU" i="1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7350826" y="4960137"/>
            <a:ext cx="1176647" cy="1463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33577" cy="2565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472" y="3128146"/>
            <a:ext cx="2547528" cy="1455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560" y="333701"/>
            <a:ext cx="3184531" cy="1625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2186" y="1496291"/>
            <a:ext cx="1816287" cy="27004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493" y="79295"/>
            <a:ext cx="1939150" cy="10672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569" y="2740083"/>
            <a:ext cx="2247904" cy="12175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3178" y="320306"/>
            <a:ext cx="2120571" cy="235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29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3764478"/>
            <a:ext cx="9720073" cy="29332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Тип</a:t>
            </a: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СОСУДИСТЫЕ </a:t>
            </a:r>
            <a:r>
              <a:rPr lang="ru-RU" sz="14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РАСТЕНИЯ                                                                                                                                                                               Отдел</a:t>
            </a: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ПОКРЫТОСЕМЕННЫЕ (ЦВЕТКОВЫЕ)                </a:t>
            </a:r>
            <a:r>
              <a:rPr lang="ru-RU" sz="14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Класс</a:t>
            </a: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ДВУДОЛЬНЫЕ (МАГНОЛИОПСИДЫ)</a:t>
            </a:r>
            <a:b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Порядок: КАМНЕЛОМКОЦВЕТНЫЕ</a:t>
            </a:r>
            <a:b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Семейство: РОСЯНКОВЫЕ</a:t>
            </a:r>
            <a:b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Вид:  РОСЯНКА ПРОМЕЖУТОЧНАЯ</a:t>
            </a:r>
            <a:b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Категория охраны: 3</a:t>
            </a:r>
            <a:b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Международная значимость:</a:t>
            </a:r>
            <a:b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Включен в Красную книгу Беларуси 2го издания (1993). Охраняется в Латвии, Литве, Украине и Польше.</a:t>
            </a:r>
            <a:b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Описание:</a:t>
            </a:r>
            <a:b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Многолетнее травянистое растение высотой 5-8 см с розеткой прикорневых листьев, которые обычно </a:t>
            </a:r>
            <a:r>
              <a:rPr lang="ru-RU" sz="14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направленs</a:t>
            </a: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вверх. Стебель укороченный. Листовые пластинки удлиненно-обратнояйцевидные, клиновидно суженные в длинный (1,5-3,0 см) черешок. Поверхность листьев с многочисленными красноватыми железистыми головчатыми липкими волосками. Цветки мелкие, обоеполые, правильные и пятимерные, белые, в негустых кистевидных, слегка завернутых соцветиях. Цветочные стебли-стрелки безлистные, приподняты у основания, дуговидно изогнутые вверх, высотой 5-8 см. Плод – многосемянная коробочка с 3-4 удлиненными бороздками.</a:t>
            </a:r>
            <a:b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</a:br>
            <a:endParaRPr lang="ru-RU" sz="1400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661" y="213756"/>
            <a:ext cx="8086848" cy="35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40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3895106"/>
            <a:ext cx="9720073" cy="2962894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Тип: МОХООБРАЗНЫЕ (BRYOPHYTA) Тип: МОХООБРАЗНЫЕ (</a:t>
            </a:r>
            <a:r>
              <a:rPr lang="en-US" dirty="0" smtClean="0"/>
              <a:t>BRYOPHYTA</a:t>
            </a:r>
            <a:r>
              <a:rPr lang="ru-RU" dirty="0"/>
              <a:t>                                                                                                                 </a:t>
            </a:r>
            <a:r>
              <a:rPr lang="ru-RU" dirty="0" smtClean="0"/>
              <a:t>                                        </a:t>
            </a:r>
            <a:r>
              <a:rPr lang="ru-RU" sz="25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Тип: МОХООБРАЗНЫЕ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9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Отдел</a:t>
            </a:r>
            <a:r>
              <a:rPr lang="ru-RU" sz="29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</a:t>
            </a:r>
            <a:r>
              <a:rPr lang="ru-RU" sz="29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МОХООБРАЗНЫЕ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Класс</a:t>
            </a:r>
            <a:r>
              <a:rPr lang="ru-RU" sz="29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ПЕЧЕНОЧНИКИ </a:t>
            </a:r>
            <a:r>
              <a:rPr lang="ru-RU" sz="29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Порядок</a:t>
            </a:r>
            <a:r>
              <a:rPr lang="ru-RU" sz="29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МЕТЦГЕРИЕВЫЕ </a:t>
            </a:r>
            <a:r>
              <a:rPr lang="ru-RU" sz="29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Семейство</a:t>
            </a:r>
            <a:r>
              <a:rPr lang="ru-RU" sz="29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ПАЛЛАВИЧИНИЕВЫЕ </a:t>
            </a:r>
            <a:r>
              <a:rPr lang="ru-RU" sz="29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Вид</a:t>
            </a:r>
            <a:r>
              <a:rPr lang="ru-RU" sz="29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 МЕРКИЯ </a:t>
            </a:r>
            <a:r>
              <a:rPr lang="ru-RU" sz="29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ИРЛАНДСКАЯ                                                                                                                                                                                                    Категория </a:t>
            </a:r>
            <a:r>
              <a:rPr lang="ru-RU" sz="29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охраны: </a:t>
            </a:r>
            <a:r>
              <a:rPr lang="ru-RU" sz="29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1                                                                                                                                                                       Международная значимость:                                                                                                                                                              Включен </a:t>
            </a:r>
            <a:r>
              <a:rPr lang="ru-RU" sz="29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во 2-е издание Красной книги Беларуси (1993). Охраняется в Польше и </a:t>
            </a:r>
            <a:r>
              <a:rPr lang="ru-RU" sz="29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Литве.                           Описание:                                                                                                                                                                          Слоевище </a:t>
            </a:r>
            <a:r>
              <a:rPr lang="ru-RU" sz="29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распростертое, светло- или желтовато-зеленое, в свежем состоянии с волнистыми краями и сильным запахом. Среднее утолщенное ребро с 2 неясными проводящими пучками, внизу с ризоидами. </a:t>
            </a:r>
            <a:r>
              <a:rPr lang="ru-RU" sz="29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Псевдопериантий</a:t>
            </a:r>
            <a:r>
              <a:rPr lang="ru-RU" sz="29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цилиндрический, внешняя обертка глубокораздельная, из сросшихся у основания листочков. Коробочка на ножке, овальная до цилиндрической, раскрывается 4 продольными створками .</a:t>
            </a:r>
          </a:p>
          <a:p>
            <a:endParaRPr lang="ru-RU" sz="2900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  <a:p>
            <a:endParaRPr lang="ru-RU" sz="2900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189" y="108023"/>
            <a:ext cx="6911191" cy="39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7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3823854"/>
            <a:ext cx="9720073" cy="2766951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Тип: </a:t>
            </a:r>
            <a:r>
              <a:rPr lang="ru-RU" sz="14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МОХООБРАЗНЫЕ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Отдел</a:t>
            </a: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</a:t>
            </a:r>
            <a:r>
              <a:rPr lang="ru-RU" sz="14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МОХООБРАЗНЫЕ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Класс</a:t>
            </a: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ПЕЧЕНОЧНИКИ </a:t>
            </a:r>
            <a:r>
              <a:rPr lang="ru-RU" sz="14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Порядок</a:t>
            </a: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ЮНГЕРМАННИЕВЫЕ </a:t>
            </a:r>
            <a:r>
              <a:rPr lang="ru-RU" sz="14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Семейство</a:t>
            </a: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ЮНГЕРМАННИЕВЫЕ </a:t>
            </a:r>
            <a:r>
              <a:rPr lang="ru-RU" sz="14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Вид</a:t>
            </a: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 ГИМНОКОЛЕЯ </a:t>
            </a:r>
            <a:r>
              <a:rPr lang="ru-RU" sz="14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ВЗДУТАЯ                                                                                                                                                                                                                           Категория </a:t>
            </a: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охраны: </a:t>
            </a:r>
            <a:r>
              <a:rPr lang="ru-RU" sz="14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2                                                                                                                                                                                                                              Международная значимость:                                                                                                                                                                                                                           Включен </a:t>
            </a: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в Красную книгу Беларуси 2-го издания (1993</a:t>
            </a:r>
            <a:r>
              <a:rPr lang="ru-RU" sz="1400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).                                                                                                                                                                                             Описание:                                                                                                                                                                                                                                                            Образует </a:t>
            </a: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широкие </a:t>
            </a:r>
            <a:r>
              <a:rPr lang="ru-RU" sz="14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дерновинки</a:t>
            </a: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, от светло-зеленого до черноватого или темно-бурого цвета. Побеги с косо расположенными листьями, до 1/4 - 1/3 длины двухлопастными. Лопасти листа тупые или заостренные. </a:t>
            </a:r>
            <a:r>
              <a:rPr lang="ru-RU" sz="1400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Периантий</a:t>
            </a:r>
            <a:r>
              <a:rPr lang="ru-RU" sz="1400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от почти шаровидного до обратнояйцевидного или грушевидного. Коробочка на ножке, раскрывается 4-мя продольными створками .</a:t>
            </a:r>
          </a:p>
          <a:p>
            <a:endParaRPr lang="ru-RU" sz="1400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  <a:p>
            <a:endParaRPr lang="ru-RU" sz="1400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062" y="166255"/>
            <a:ext cx="6958941" cy="355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93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3574473"/>
            <a:ext cx="9720073" cy="312320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Тип: МОХООБРАЗНЫЕ (</a:t>
            </a:r>
            <a:r>
              <a:rPr lang="ru-RU" dirty="0" smtClean="0"/>
              <a:t>BRYOPHYTA</a:t>
            </a:r>
            <a:r>
              <a:rPr lang="ru-RU" dirty="0"/>
              <a:t>) Тип: МОХООБРАЗНЫЕ (</a:t>
            </a:r>
            <a:r>
              <a:rPr lang="en-US" dirty="0" smtClean="0"/>
              <a:t>BRYOPHYTA</a:t>
            </a:r>
            <a:r>
              <a:rPr lang="ru-RU" dirty="0" smtClean="0"/>
              <a:t>                                                                      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Отдел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МОХООБРАЗНЫЕ 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Порядок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ЮНГЕРМАННИЕВЫЕ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Семейство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ЮНГЕРМАННИЕВЫЕ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Вид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 МАССУЛЯРИЯ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РЫХЛАЯ                                                                                                                                                                                                          Категория 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охраны: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2                                                                                                                                                                                   Международная значимость:                                                                                                                                                     Впервые 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включен в Красную книгу Беларуси. Охраняется в Польше. Включен в Красную книгу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Европы.                                                                                                                                                     Описание:                                                                                                                                                               Растение 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бледно-зеленое или красноватое, обычно пронизывающее дерновины </a:t>
            </a:r>
            <a:r>
              <a:rPr lang="ru-RU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сфагнов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. Побеги длиной 1-2 см, с тонким, извилистым стеблем, на нижней стороне пурпурно-красным. Листья курчавые, рыхло расположенные, очень косо прикрепленные, несимметричные, округло-квадратные или неправильно округло-яйцевидные, до 2/5 – 2/3 длины с 2-3 (4) неравными широкояйцевидными или широко-яйцевидно-треугольными, большей частью тупыми лопастями 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613" y="141081"/>
            <a:ext cx="3004209" cy="44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96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3301340"/>
            <a:ext cx="9720073" cy="33013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/>
              <a:t>Тип: МОХООБРАЗНЫЕ (BRYOPHYTA)</a:t>
            </a:r>
          </a:p>
          <a:p>
            <a:pPr marL="0" indent="0">
              <a:buNone/>
            </a:pPr>
            <a:endParaRPr lang="ru-RU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Тип: МОХООБРАЗНЫЕ 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Отдел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МОХООБРАЗНЫЕ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Класс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МХИ 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Порядок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СФАГНОВЫЕ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Семейство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СФАГНОВЫЕ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Вид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 СФАГНУМ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МЯГКИЙ.                                                                                                                                                                                                       Категория 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охраны: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3                                                                                                                                                                                               Международная значимость: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Включен 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в Красную книгу СССР (1984) и Красную книгу Беларуси 2-го издания (1993). Охраняется в Украине, Польше и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Литве.                           Описание: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dirty="0" err="1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Дерновинки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компактные, высотой до 10-15 см, бледно-серо-зеленые, с желтоватым оттенком. Ветви </a:t>
            </a:r>
            <a:r>
              <a:rPr lang="ru-RU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повислые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, собранные, большей частью по 2-4, реже по 1-2 в заостренные вверху пучки. Стеблевые листья ромбовидные, продолговато- или треугольно-языковидные, с зубчатыми близ верхушки краями. Веточные листья яйцевидно-ланцетные, сильно вогнутые, с краевым желобком. Коробочка шаровидная, на ложноножке, раскрывается отбрасыванием крышечки .</a:t>
            </a:r>
          </a:p>
          <a:p>
            <a:endParaRPr lang="ru-RU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820" y="154379"/>
            <a:ext cx="6412676" cy="352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28" y="3503220"/>
            <a:ext cx="9720073" cy="3063833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Тип: МОХООБРАЗНЫЕ 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   Отдел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МОХООБРАЗНЫЕ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    Класс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МХИ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                      Порядок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ОРТОТРИХОВЫЕ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   Семейство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ОРТОТРИХОВЫЕ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        Вид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 ОРТОТРИХУМ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ЛАЙЕЛЯ                                                                                                                                             Категория 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охраны: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2                                                                                                                                               Международная значимость:                                                                                                                                              Включен 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в Красную книгу Беларуси 2-го издания (1993). Охраняется в Польше и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Литве.                          Описание:                                                                                                                                                                          Крупные 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темно- или коричнево-зеленые очень рыхлые </a:t>
            </a:r>
            <a:r>
              <a:rPr lang="ru-RU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дерновинки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 (или примесь к другим мхам) высотой 2-7 см. Листья с продолговатым основанием, линейно-ланцетные, длинно и резко заостренные, </a:t>
            </a:r>
            <a:r>
              <a:rPr lang="ru-RU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килеватые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. Клетки вверху листа округлые и продолговатые, сильно утолщенные, с длинными игольчатыми </a:t>
            </a:r>
            <a:r>
              <a:rPr lang="ru-RU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папиллами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, в основании возле жилки линейные, у краев квадратные. Коробочка погруженная или немного выступающая из </a:t>
            </a:r>
            <a:r>
              <a:rPr lang="ru-RU" dirty="0" err="1">
                <a:solidFill>
                  <a:schemeClr val="accent3">
                    <a:lumMod val="90000"/>
                    <a:lumOff val="10000"/>
                  </a:schemeClr>
                </a:solidFill>
              </a:rPr>
              <a:t>перихеция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, большая, удлиненно-яйцевидная, с длинной шейкой, бледно-желтая, с 8 полосками. Устьица поверхностные .</a:t>
            </a:r>
          </a:p>
          <a:p>
            <a:endParaRPr lang="ru-RU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16296" y="3244334"/>
            <a:ext cx="5559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http://redbook.minpriroda.gov.by/plants/188_picture.jpg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081" y="290948"/>
            <a:ext cx="5930622" cy="32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34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9130" y="3835730"/>
            <a:ext cx="9720073" cy="27907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Тип: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МОХООБРАЗНЫЕ                                                                                                                                               Отдел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МОХООБРАЗНЫЕ                                                                                                                                                                                           Класс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МХИ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               Порядок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БРИЕВЫЕ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                                                                                                                                                       Семейство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БРИЕВЫЕ                                                                                                                                                                                                              Вид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:  БРИУМ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КЛИНГГРЕФФА.                                                                                                                                                                                                                                Категория 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охраны: 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2                                                                                                                                                 Международная значимость: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Включен 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во 2-е издание Красной книги Беларуси (1993</a:t>
            </a:r>
            <a:r>
              <a:rPr lang="ru-RU" dirty="0" smtClean="0">
                <a:solidFill>
                  <a:schemeClr val="accent3">
                    <a:lumMod val="90000"/>
                    <a:lumOff val="10000"/>
                  </a:schemeClr>
                </a:solidFill>
              </a:rPr>
              <a:t>).                                                                                  Описание:                                                                                                                                                                              Стебли </a:t>
            </a:r>
            <a:r>
              <a:rPr lang="ru-RU" dirty="0">
                <a:solidFill>
                  <a:schemeClr val="accent3">
                    <a:lumMod val="90000"/>
                    <a:lumOff val="10000"/>
                  </a:schemeClr>
                </a:solidFill>
              </a:rPr>
              <a:t>длиной 2-5 см, простые или разветвленные. Листья яйцеобразно-ланцетные с отогнутыми краями. Жилка выходит из верхушки листа коротким зубчатым острием. Клетки листа продолговато-ромбические со слабоутолщенными стенками. Коробочка на красной ножке, маленькая, от яйцевидной до обратно-яйцевидной, спелая – красная. Перистом двойной .</a:t>
            </a:r>
          </a:p>
          <a:p>
            <a:endParaRPr lang="ru-RU" dirty="0">
              <a:solidFill>
                <a:schemeClr val="accent3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605" y="585216"/>
            <a:ext cx="3743268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27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548"/>
            <a:ext cx="12338462" cy="6998556"/>
          </a:xfrm>
        </p:spPr>
      </p:pic>
    </p:spTree>
    <p:extLst>
      <p:ext uri="{BB962C8B-B14F-4D97-AF65-F5344CB8AC3E}">
        <p14:creationId xmlns:p14="http://schemas.microsoft.com/office/powerpoint/2010/main" val="3164511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Другая 11">
      <a:dk1>
        <a:srgbClr val="7AC349"/>
      </a:dk1>
      <a:lt1>
        <a:srgbClr val="7AC349"/>
      </a:lt1>
      <a:dk2>
        <a:srgbClr val="7AC349"/>
      </a:dk2>
      <a:lt2>
        <a:srgbClr val="7AC349"/>
      </a:lt2>
      <a:accent1>
        <a:srgbClr val="AFDB91"/>
      </a:accent1>
      <a:accent2>
        <a:srgbClr val="AFDB91"/>
      </a:accent2>
      <a:accent3>
        <a:srgbClr val="18290D"/>
      </a:accent3>
      <a:accent4>
        <a:srgbClr val="18290D"/>
      </a:accent4>
      <a:accent5>
        <a:srgbClr val="A6D786"/>
      </a:accent5>
      <a:accent6>
        <a:srgbClr val="7AC349"/>
      </a:accent6>
      <a:hlink>
        <a:srgbClr val="7AC349"/>
      </a:hlink>
      <a:folHlink>
        <a:srgbClr val="7AC349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67</TotalTime>
  <Words>676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Tw Cen MT</vt:lpstr>
      <vt:lpstr>Tw Cen MT Condensed</vt:lpstr>
      <vt:lpstr>Wingdings 3</vt:lpstr>
      <vt:lpstr>Интеграл</vt:lpstr>
      <vt:lpstr>Мхи из красной книги  беларуси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Мхи из красной книгибеларуси</dc:title>
  <dc:creator>Пользователь</dc:creator>
  <cp:lastModifiedBy>Пользователь</cp:lastModifiedBy>
  <cp:revision>7</cp:revision>
  <dcterms:created xsi:type="dcterms:W3CDTF">2014-03-03T13:29:09Z</dcterms:created>
  <dcterms:modified xsi:type="dcterms:W3CDTF">2014-03-03T14:36:34Z</dcterms:modified>
</cp:coreProperties>
</file>