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9" r:id="rId4"/>
    <p:sldId id="320" r:id="rId5"/>
    <p:sldId id="321" r:id="rId6"/>
    <p:sldId id="322" r:id="rId7"/>
    <p:sldId id="315" r:id="rId8"/>
    <p:sldId id="314" r:id="rId9"/>
    <p:sldId id="316" r:id="rId10"/>
    <p:sldId id="281" r:id="rId11"/>
    <p:sldId id="283" r:id="rId12"/>
    <p:sldId id="284" r:id="rId13"/>
    <p:sldId id="285" r:id="rId14"/>
    <p:sldId id="323" r:id="rId15"/>
    <p:sldId id="32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8000"/>
    <a:srgbClr val="CCFF66"/>
    <a:srgbClr val="FFFFCC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7" autoAdjust="0"/>
  </p:normalViewPr>
  <p:slideViewPr>
    <p:cSldViewPr>
      <p:cViewPr varScale="1">
        <p:scale>
          <a:sx n="77" d="100"/>
          <a:sy n="77" d="100"/>
        </p:scale>
        <p:origin x="-14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экология\Рисунок13.png"/>
          <p:cNvPicPr>
            <a:picLocks noChangeAspect="1" noChangeArrowheads="1"/>
          </p:cNvPicPr>
          <p:nvPr/>
        </p:nvPicPr>
        <p:blipFill>
          <a:blip r:embed="rId3" cstate="screen">
            <a:lum bright="-20000" contrast="20000"/>
          </a:blip>
          <a:srcRect/>
          <a:stretch>
            <a:fillRect/>
          </a:stretch>
        </p:blipFill>
        <p:spPr bwMode="auto">
          <a:xfrm>
            <a:off x="6084168" y="0"/>
            <a:ext cx="2520280" cy="2253432"/>
          </a:xfrm>
          <a:prstGeom prst="rect">
            <a:avLst/>
          </a:prstGeom>
          <a:noFill/>
        </p:spPr>
      </p:pic>
      <p:pic>
        <p:nvPicPr>
          <p:cNvPr id="1026" name="Picture 2" descr="C:\Users\User\Desktop\экология\Рисунок1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99445">
            <a:off x="135469" y="5168430"/>
            <a:ext cx="2702479" cy="129765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188640"/>
            <a:ext cx="8712968" cy="6408712"/>
          </a:xfrm>
          <a:prstGeom prst="roundRect">
            <a:avLst>
              <a:gd name="adj" fmla="val 4810"/>
            </a:avLst>
          </a:prstGeom>
          <a:noFill/>
          <a:ln w="101600"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300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936A-94EB-4AD8-B9E9-C2D161193B92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45DB-1766-421A-90D4-E7EF8F902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8640960" cy="6408712"/>
          </a:xfrm>
          <a:prstGeom prst="roundRect">
            <a:avLst>
              <a:gd name="adj" fmla="val 4131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ser\Desktop\экология\Рисунок1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45224"/>
            <a:ext cx="862667" cy="1152128"/>
          </a:xfrm>
          <a:prstGeom prst="rect">
            <a:avLst/>
          </a:prstGeom>
          <a:noFill/>
        </p:spPr>
      </p:pic>
      <p:pic>
        <p:nvPicPr>
          <p:cNvPr id="2050" name="Picture 2" descr="C:\Users\User\Desktop\экология\Рисунок1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670782">
            <a:off x="7641547" y="152754"/>
            <a:ext cx="1774423" cy="7148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936A-94EB-4AD8-B9E9-C2D161193B92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45DB-1766-421A-90D4-E7EF8F902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0DD49-D625-444E-AF29-900877F3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685C5-0F91-4FF8-BD86-68023524B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9462-3BA5-40F6-A15B-182B85F7A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936A-94EB-4AD8-B9E9-C2D161193B92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645DB-1766-421A-90D4-E7EF8F902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333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7128792" cy="3370386"/>
          </a:xfrm>
          <a:solidFill>
            <a:srgbClr val="FFFFCC"/>
          </a:solid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Поле зерновых как пример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агроэкосистемы.Пути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повышения продуктивности экосистемы.</a:t>
            </a:r>
            <a:endParaRPr lang="ru-RU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Функциональные группы организмов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2120" y="1844824"/>
            <a:ext cx="2411688" cy="864096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Продуценты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7493" y="1844824"/>
            <a:ext cx="2411688" cy="864096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Консументы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42867" y="1844824"/>
            <a:ext cx="2411688" cy="864096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Редуценты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>
            <a:off x="4543337" y="1417638"/>
            <a:ext cx="0" cy="42718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4" idx="0"/>
          </p:cNvCxnSpPr>
          <p:nvPr/>
        </p:nvCxnSpPr>
        <p:spPr>
          <a:xfrm flipH="1">
            <a:off x="1637964" y="1417638"/>
            <a:ext cx="2934036" cy="42718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6" idx="0"/>
          </p:cNvCxnSpPr>
          <p:nvPr/>
        </p:nvCxnSpPr>
        <p:spPr>
          <a:xfrm>
            <a:off x="4572000" y="1417638"/>
            <a:ext cx="2876711" cy="42718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32120" y="4581128"/>
            <a:ext cx="2411688" cy="18722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Производители</a:t>
            </a:r>
            <a:r>
              <a:rPr lang="ru-RU" sz="2000" dirty="0" smtClean="0">
                <a:solidFill>
                  <a:schemeClr val="tx1"/>
                </a:solidFill>
              </a:rPr>
              <a:t> органического вещества: автотрофные организмы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20258" y="4571177"/>
            <a:ext cx="2411688" cy="18606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Разрушители </a:t>
            </a:r>
            <a:r>
              <a:rPr lang="ru-RU" sz="2000" dirty="0" smtClean="0">
                <a:solidFill>
                  <a:schemeClr val="tx1"/>
                </a:solidFill>
              </a:rPr>
              <a:t>органического вещества: гетеротрофные организмы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76189" y="4571177"/>
            <a:ext cx="2411688" cy="18722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Потребители </a:t>
            </a:r>
            <a:r>
              <a:rPr lang="ru-RU" sz="2000" dirty="0" smtClean="0">
                <a:solidFill>
                  <a:schemeClr val="tx1"/>
                </a:solidFill>
              </a:rPr>
              <a:t>готового органического вещества: гетеротрофные организмы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13" y="2755941"/>
            <a:ext cx="1377247" cy="17478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" y="2752454"/>
            <a:ext cx="1437442" cy="17512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05" y="2752454"/>
            <a:ext cx="1427211" cy="17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629200" cy="922114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Продуценты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1340768"/>
            <a:ext cx="5976664" cy="43204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Используют углекислый газ как источник углерода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928043"/>
            <a:ext cx="3600400" cy="79208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Фотоавтотрофы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1941205"/>
            <a:ext cx="3600400" cy="79208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Хемоавтотрофы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83668" y="2901682"/>
            <a:ext cx="5976664" cy="43204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синтеза органических веществ используют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534881"/>
            <a:ext cx="2952328" cy="43204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энергию света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3534881"/>
            <a:ext cx="3240360" cy="43204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нергию химических реакций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569" y="4168080"/>
            <a:ext cx="3969407" cy="1897153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8216"/>
            <a:ext cx="3946090" cy="1916672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5806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629200" cy="922114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5400" b="1" dirty="0" err="1" smtClean="0">
                <a:solidFill>
                  <a:schemeClr val="tx1"/>
                </a:solidFill>
              </a:rPr>
              <a:t>Консументы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dn.danspapers.com/wp-content/uploads/2013/12/800px-White-tailed_deer_Odocoileus_virginianus_grazing_-_2005080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7" y="1348151"/>
            <a:ext cx="3394013" cy="2390727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iends.kz/uploads/posts/2010-11/1289960214_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1348151"/>
            <a:ext cx="3434551" cy="2370515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27v8envyltg3v.cloudfront.net/mio/38253156/14313730834818/lar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90278"/>
            <a:ext cx="3394013" cy="2552122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-TY2qSwJStnQ/UQtM-2HDY6I/AAAAAAAACsk/i23JYcp5aKw/s1600/Fox-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37" y="3890278"/>
            <a:ext cx="3402830" cy="2552122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629200" cy="922114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5400" b="1" dirty="0" err="1" smtClean="0">
                <a:solidFill>
                  <a:schemeClr val="tx1"/>
                </a:solidFill>
              </a:rPr>
              <a:t>Редуценты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332134"/>
            <a:ext cx="3420148" cy="79208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Органические вещества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(детрит)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5527" y="1332134"/>
            <a:ext cx="2736304" cy="79208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Неорганические вещества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757" y="2558424"/>
            <a:ext cx="1829758" cy="55619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Сапротрофные</a:t>
            </a:r>
            <a:endParaRPr lang="ru-RU" dirty="0" smtClean="0"/>
          </a:p>
          <a:p>
            <a:pPr algn="ctr"/>
            <a:r>
              <a:rPr lang="ru-RU" dirty="0" smtClean="0"/>
              <a:t> бактерии</a:t>
            </a:r>
            <a:endParaRPr lang="ru-RU" b="1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3904017" y="1567592"/>
            <a:ext cx="2088232" cy="281916"/>
          </a:xfrm>
          <a:prstGeom prst="righ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02787" y="1267985"/>
            <a:ext cx="125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редуценты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56208" y="1741480"/>
            <a:ext cx="11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разлагают</a:t>
            </a:r>
            <a:endParaRPr lang="ru-RU" dirty="0"/>
          </a:p>
        </p:txBody>
      </p:sp>
      <p:pic>
        <p:nvPicPr>
          <p:cNvPr id="2050" name="Picture 2" descr="http://picstons.ru/img/picture/Oct/22/c65776ddcc26deb028ac12b14985605f/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5536" y="3356992"/>
            <a:ext cx="1800200" cy="2400267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rces.si.edu/soils/images/media/library_020_l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28" y="4476286"/>
            <a:ext cx="2016456" cy="2016456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95536" y="5999637"/>
            <a:ext cx="1829758" cy="55619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Пеницилл</a:t>
            </a:r>
            <a:endParaRPr lang="ru-RU" b="1" dirty="0"/>
          </a:p>
        </p:txBody>
      </p:sp>
      <p:pic>
        <p:nvPicPr>
          <p:cNvPr id="2054" name="Picture 6" descr="http://www.zin.ru/ANIMALIA/coleoptera/images/gum4096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3147" y="2634364"/>
            <a:ext cx="2199655" cy="1965771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410064" y="2387313"/>
            <a:ext cx="1829758" cy="55619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Жук - мертвоед</a:t>
            </a:r>
            <a:endParaRPr lang="ru-RU" b="1" dirty="0"/>
          </a:p>
        </p:txBody>
      </p:sp>
      <p:pic>
        <p:nvPicPr>
          <p:cNvPr id="2060" name="Picture 12" descr="http://www.discoverlife.org/mp/20p?img=I_MWS80318&amp;res=mx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5179" y="4497278"/>
            <a:ext cx="2662244" cy="1974471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414927" y="6006086"/>
            <a:ext cx="1829758" cy="55619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Дождевой червь</a:t>
            </a:r>
            <a:endParaRPr lang="ru-RU" b="1" dirty="0"/>
          </a:p>
        </p:txBody>
      </p:sp>
      <p:pic>
        <p:nvPicPr>
          <p:cNvPr id="2064" name="Picture 16" descr="http://img-2.photosight.ru/5ef/3203628_larg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51" y="3059666"/>
            <a:ext cx="2716528" cy="1811018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7010435" y="2634902"/>
            <a:ext cx="1829758" cy="55619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Опята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07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/>
              <a:t>Биологический метод борьбы</a:t>
            </a:r>
            <a:br>
              <a:rPr lang="ru-RU" sz="4000" b="1" i="1" smtClean="0"/>
            </a:br>
            <a:endParaRPr lang="ru-RU" sz="4000" b="1" i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868863"/>
            <a:ext cx="8229600" cy="19891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smtClean="0"/>
              <a:t>     </a:t>
            </a:r>
            <a:r>
              <a:rPr lang="ru-RU" sz="1800" b="1" smtClean="0">
                <a:solidFill>
                  <a:srgbClr val="FF0000"/>
                </a:solidFill>
              </a:rPr>
              <a:t>Наездники и яйцееды – помощники человека в борьбе с вредителями сельского хозяйства: </a:t>
            </a:r>
            <a:br>
              <a:rPr lang="ru-RU" sz="1800" b="1" smtClean="0">
                <a:solidFill>
                  <a:srgbClr val="FF0000"/>
                </a:solidFill>
              </a:rPr>
            </a:br>
            <a:r>
              <a:rPr lang="ru-RU" sz="2000" b="1" i="1" smtClean="0"/>
              <a:t>слева вверху и внизу</a:t>
            </a:r>
            <a:r>
              <a:rPr lang="ru-RU" sz="2000" b="1" smtClean="0"/>
              <a:t> – самки яйцеедов на яйцах насекомого-хозяина; </a:t>
            </a:r>
            <a:br>
              <a:rPr lang="ru-RU" sz="2000" b="1" smtClean="0"/>
            </a:br>
            <a:r>
              <a:rPr lang="ru-RU" sz="2000" b="1" i="1" smtClean="0"/>
              <a:t>справа вверху</a:t>
            </a:r>
            <a:r>
              <a:rPr lang="ru-RU" sz="2000" b="1" smtClean="0"/>
              <a:t> – наездник на тле; </a:t>
            </a:r>
            <a:br>
              <a:rPr lang="ru-RU" sz="2000" b="1" smtClean="0"/>
            </a:br>
            <a:r>
              <a:rPr lang="ru-RU" sz="2000" b="1" i="1" smtClean="0"/>
              <a:t>справа внизу</a:t>
            </a:r>
            <a:r>
              <a:rPr lang="ru-RU" sz="2000" b="1" smtClean="0"/>
              <a:t> – погибшие тли после развития в них наездников</a:t>
            </a:r>
          </a:p>
        </p:txBody>
      </p:sp>
      <p:pic>
        <p:nvPicPr>
          <p:cNvPr id="19460" name="Picture 6" descr="resEAB5703B-C24B-4F36-94FD-2C6923563A3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35150" y="908050"/>
            <a:ext cx="5616575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7128792" cy="3370386"/>
          </a:xfrm>
          <a:solidFill>
            <a:srgbClr val="FFFFCC"/>
          </a:solidFill>
          <a:ln w="38100">
            <a:solidFill>
              <a:srgbClr val="008000"/>
            </a:solidFill>
          </a:ln>
        </p:spPr>
        <p:txBody>
          <a:bodyPr>
            <a:normAutofit fontScale="90000"/>
          </a:bodyPr>
          <a:lstStyle/>
          <a:p>
            <a:r>
              <a:rPr lang="ru-RU" sz="6000" dirty="0" smtClean="0">
                <a:effectLst/>
              </a:rPr>
              <a:t>Домашнее задание §40- </a:t>
            </a:r>
            <a:br>
              <a:rPr lang="ru-RU" sz="6000" dirty="0" smtClean="0">
                <a:effectLst/>
              </a:rPr>
            </a:br>
            <a:r>
              <a:rPr lang="ru-RU" sz="6000" dirty="0" smtClean="0">
                <a:effectLst/>
              </a:rPr>
              <a:t>49-2</a:t>
            </a:r>
            <a:r>
              <a:rPr lang="ru-RU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подготовиться к обобщению!</a:t>
            </a:r>
            <a:endParaRPr lang="ru-RU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00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Агроценоз</a:t>
            </a:r>
            <a:endParaRPr lang="ru-RU" dirty="0"/>
          </a:p>
        </p:txBody>
      </p:sp>
      <p:pic>
        <p:nvPicPr>
          <p:cNvPr id="8194" name="Picture 2" descr="http://infoindustria.com.ua/wp-content/uploads/2014/06/zernovyie-3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680520" cy="3506790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268760"/>
            <a:ext cx="3816424" cy="6001643"/>
          </a:xfrm>
          <a:prstGeom prst="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Агроценоз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(от греч.</a:t>
            </a:r>
            <a:r>
              <a:rPr lang="en-US" sz="2400" b="1" dirty="0" err="1" smtClean="0"/>
              <a:t>agros</a:t>
            </a:r>
            <a:r>
              <a:rPr lang="ru-RU" sz="2400" b="1" dirty="0" smtClean="0"/>
              <a:t> –поле)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– искусственно созданная и регулярно </a:t>
            </a:r>
          </a:p>
          <a:p>
            <a:r>
              <a:rPr lang="ru-RU" sz="2400" dirty="0" smtClean="0"/>
              <a:t>поддерживаемая человеком экосистема для производства сельскохозяйственной продукции. </a:t>
            </a:r>
          </a:p>
          <a:p>
            <a:r>
              <a:rPr lang="ru-RU" sz="2400" dirty="0" smtClean="0"/>
              <a:t>Человек формирует </a:t>
            </a:r>
            <a:r>
              <a:rPr lang="ru-RU" sz="2400" dirty="0" err="1" smtClean="0"/>
              <a:t>агроэкосистемы</a:t>
            </a:r>
            <a:r>
              <a:rPr lang="ru-RU" sz="2400" dirty="0" smtClean="0"/>
              <a:t>, исходя из своих интересов, но с использованием организмов, созданных самой природой.</a:t>
            </a:r>
          </a:p>
          <a:p>
            <a:endParaRPr lang="ru-RU" sz="24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89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27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II. </a:t>
            </a:r>
            <a:r>
              <a:rPr lang="ru-RU" sz="3200" dirty="0" smtClean="0"/>
              <a:t>Черты различия между природным биогеоценозом и </a:t>
            </a:r>
            <a:r>
              <a:rPr lang="ru-RU" sz="3200" dirty="0" err="1" smtClean="0"/>
              <a:t>агроценозом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474347"/>
              </p:ext>
            </p:extLst>
          </p:nvPr>
        </p:nvGraphicFramePr>
        <p:xfrm>
          <a:off x="457200" y="1600200"/>
          <a:ext cx="8229600" cy="467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46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Агроценоз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Биогеоценоз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dirty="0" smtClean="0"/>
                        <a:t>1. Искусственный</a:t>
                      </a:r>
                      <a:r>
                        <a:rPr lang="ru-RU" baseline="0" dirty="0" smtClean="0"/>
                        <a:t> подбор выращиваемых сельскохозяйственных культур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Сложившийся естественным образом видовой состав растений, животных, грибов, микроорганизмов</a:t>
                      </a:r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2. Источник энергии – солнечная энергия и человек (минеральное питание, полив, ядохимикаты)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Источник энергии – солнечная энергия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3. Видовой состав крайне малочисленный, преобладает монокультура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Видовой состав разнообразный</a:t>
                      </a:r>
                      <a:endParaRPr lang="ru-RU" dirty="0"/>
                    </a:p>
                  </a:txBody>
                  <a:tcPr/>
                </a:tc>
              </a:tr>
              <a:tr h="1213284">
                <a:tc>
                  <a:txBody>
                    <a:bodyPr/>
                    <a:lstStyle/>
                    <a:p>
                      <a:r>
                        <a:rPr lang="ru-RU" dirty="0" smtClean="0"/>
                        <a:t>4. Численность одного или немногих видов явно преобладает над остальными в связи с деятельностью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Численность различных видов сбалансирована с помощью процессов </a:t>
                      </a:r>
                      <a:r>
                        <a:rPr lang="ru-RU" dirty="0" err="1" smtClean="0"/>
                        <a:t>саморегуляции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Обитатели пшеничного поля</a:t>
            </a:r>
          </a:p>
        </p:txBody>
      </p:sp>
      <p:pic>
        <p:nvPicPr>
          <p:cNvPr id="14339" name="Picture 9" descr="василек - сорняк пшеницы и рж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1268413"/>
            <a:ext cx="2574925" cy="2095500"/>
          </a:xfrm>
          <a:noFill/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684213" y="3284538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>
                <a:solidFill>
                  <a:schemeClr val="tx1"/>
                </a:solidFill>
              </a:rPr>
              <a:t>Василек</a:t>
            </a:r>
          </a:p>
        </p:txBody>
      </p:sp>
      <p:pic>
        <p:nvPicPr>
          <p:cNvPr id="14341" name="Picture 13" descr="кулоль пшениц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19700" y="1268413"/>
            <a:ext cx="2673350" cy="2025650"/>
          </a:xfrm>
          <a:noFill/>
        </p:spPr>
      </p:pic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5076825" y="6092825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 dirty="0">
                <a:solidFill>
                  <a:schemeClr val="bg1"/>
                </a:solidFill>
              </a:rPr>
              <a:t>Осот</a:t>
            </a:r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827088" y="6165850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 dirty="0">
                <a:solidFill>
                  <a:schemeClr val="bg1"/>
                </a:solidFill>
              </a:rPr>
              <a:t>Овсюг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5003800" y="3357563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>
                <a:solidFill>
                  <a:schemeClr val="tx1"/>
                </a:solidFill>
              </a:rPr>
              <a:t>Куколь посевной</a:t>
            </a:r>
          </a:p>
        </p:txBody>
      </p:sp>
      <p:pic>
        <p:nvPicPr>
          <p:cNvPr id="14345" name="Picture 17" descr="овсюг(овес пустой)пшениц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</p:spPr>
      </p:pic>
      <p:pic>
        <p:nvPicPr>
          <p:cNvPr id="14346" name="Picture 18" descr="осот пшениц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435600" y="3860800"/>
            <a:ext cx="2303463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5619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Обитатели пшеничного поля</a:t>
            </a:r>
          </a:p>
        </p:txBody>
      </p:sp>
      <p:pic>
        <p:nvPicPr>
          <p:cNvPr id="15363" name="Picture 10" descr="полевк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55650" y="3716338"/>
            <a:ext cx="2914650" cy="2185987"/>
          </a:xfrm>
          <a:noFill/>
        </p:spPr>
      </p:pic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827088" y="6165850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 dirty="0">
                <a:solidFill>
                  <a:schemeClr val="bg1"/>
                </a:solidFill>
              </a:rPr>
              <a:t>Мышь полевка</a:t>
            </a:r>
          </a:p>
        </p:txBody>
      </p:sp>
      <p:pic>
        <p:nvPicPr>
          <p:cNvPr id="15365" name="Picture 12" descr="зерновая мол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7088" y="1052513"/>
            <a:ext cx="2808287" cy="2016125"/>
          </a:xfrm>
          <a:noFill/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5076825" y="6237288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 dirty="0">
                <a:solidFill>
                  <a:schemeClr val="bg1"/>
                </a:solidFill>
              </a:rPr>
              <a:t>Суслик</a:t>
            </a:r>
          </a:p>
        </p:txBody>
      </p:sp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5076825" y="3141663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>
                <a:solidFill>
                  <a:schemeClr val="tx1"/>
                </a:solidFill>
              </a:rPr>
              <a:t>Слизень полевой</a:t>
            </a:r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684213" y="3141663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>
                <a:solidFill>
                  <a:schemeClr val="tx1"/>
                </a:solidFill>
              </a:rPr>
              <a:t>Зерновая моль</a:t>
            </a:r>
          </a:p>
        </p:txBody>
      </p:sp>
      <p:pic>
        <p:nvPicPr>
          <p:cNvPr id="15369" name="Picture 16" descr="слизень полево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219700" y="908050"/>
            <a:ext cx="2808288" cy="2141538"/>
          </a:xfrm>
          <a:noFill/>
        </p:spPr>
      </p:pic>
      <p:pic>
        <p:nvPicPr>
          <p:cNvPr id="15370" name="Picture 17" descr="суслик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580063" y="3716338"/>
            <a:ext cx="2020887" cy="252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900113" y="3284538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>
                <a:solidFill>
                  <a:schemeClr val="tx1"/>
                </a:solidFill>
              </a:rPr>
              <a:t>Гадюка</a:t>
            </a:r>
          </a:p>
        </p:txBody>
      </p:sp>
      <p:sp>
        <p:nvSpPr>
          <p:cNvPr id="16387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63341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Обитатели пшеничного поля</a:t>
            </a:r>
          </a:p>
        </p:txBody>
      </p:sp>
      <p:pic>
        <p:nvPicPr>
          <p:cNvPr id="16388" name="Picture 14" descr="гадюка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550" y="908050"/>
            <a:ext cx="2914650" cy="2185988"/>
          </a:xfrm>
          <a:noFill/>
        </p:spPr>
      </p:pic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5076825" y="6237288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 dirty="0">
                <a:solidFill>
                  <a:schemeClr val="bg1"/>
                </a:solidFill>
              </a:rPr>
              <a:t>Еж</a:t>
            </a:r>
          </a:p>
        </p:txBody>
      </p:sp>
      <p:sp>
        <p:nvSpPr>
          <p:cNvPr id="16390" name="Text Box 16"/>
          <p:cNvSpPr txBox="1">
            <a:spLocks noChangeArrowheads="1"/>
          </p:cNvSpPr>
          <p:nvPr/>
        </p:nvSpPr>
        <p:spPr bwMode="auto">
          <a:xfrm>
            <a:off x="755650" y="6165850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 dirty="0">
                <a:solidFill>
                  <a:schemeClr val="bg1"/>
                </a:solidFill>
              </a:rPr>
              <a:t>Перепел</a:t>
            </a:r>
          </a:p>
        </p:txBody>
      </p: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4643438" y="4292600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i="0" dirty="0">
              <a:solidFill>
                <a:schemeClr val="tx1"/>
              </a:solidFill>
            </a:endParaRPr>
          </a:p>
        </p:txBody>
      </p:sp>
      <p:pic>
        <p:nvPicPr>
          <p:cNvPr id="16392" name="Picture 19" descr="перепе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55650" y="4005263"/>
            <a:ext cx="3109913" cy="2187575"/>
          </a:xfrm>
          <a:noFill/>
        </p:spPr>
      </p:pic>
      <p:pic>
        <p:nvPicPr>
          <p:cNvPr id="16393" name="Picture 20" descr="еж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219700" y="3914775"/>
            <a:ext cx="3059113" cy="2293938"/>
          </a:xfrm>
          <a:noFill/>
        </p:spPr>
      </p:pic>
      <p:pic>
        <p:nvPicPr>
          <p:cNvPr id="16394" name="Picture 21" descr="лунь луговой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003800" y="981075"/>
            <a:ext cx="3240088" cy="2187575"/>
          </a:xfrm>
          <a:noFill/>
        </p:spPr>
      </p:pic>
      <p:sp>
        <p:nvSpPr>
          <p:cNvPr id="16395" name="Text Box 23"/>
          <p:cNvSpPr txBox="1">
            <a:spLocks noChangeArrowheads="1"/>
          </p:cNvSpPr>
          <p:nvPr/>
        </p:nvSpPr>
        <p:spPr bwMode="auto">
          <a:xfrm>
            <a:off x="5076825" y="3357563"/>
            <a:ext cx="3095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>
                <a:solidFill>
                  <a:schemeClr val="tx1"/>
                </a:solidFill>
              </a:rPr>
              <a:t>Лунь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787900" y="476250"/>
            <a:ext cx="3887788" cy="7207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Хлопковое поле</a:t>
            </a:r>
          </a:p>
        </p:txBody>
      </p:sp>
      <p:pic>
        <p:nvPicPr>
          <p:cNvPr id="5123" name="Picture 10" descr="рисовые пол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16463" y="2705100"/>
            <a:ext cx="4103687" cy="3832225"/>
          </a:xfrm>
          <a:noFill/>
        </p:spPr>
      </p:pic>
      <p:pic>
        <p:nvPicPr>
          <p:cNvPr id="5124" name="Picture 11" descr="хлопковое пол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0825" y="333375"/>
            <a:ext cx="4608513" cy="3073400"/>
          </a:xfrm>
          <a:noFill/>
        </p:spPr>
      </p:pic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539750" y="4508500"/>
            <a:ext cx="38877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ru-RU" sz="3200" b="0" i="0" dirty="0">
                <a:solidFill>
                  <a:schemeClr val="bg1"/>
                </a:solidFill>
              </a:rPr>
              <a:t> </a:t>
            </a:r>
            <a:r>
              <a:rPr lang="ru-RU" sz="3200" i="0" dirty="0">
                <a:solidFill>
                  <a:schemeClr val="bg1"/>
                </a:solidFill>
              </a:rPr>
              <a:t>Рисовое поле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50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437063"/>
            <a:ext cx="4475163" cy="7969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Картофельное поле</a:t>
            </a:r>
          </a:p>
        </p:txBody>
      </p:sp>
      <p:pic>
        <p:nvPicPr>
          <p:cNvPr id="4099" name="Picture 8" descr="гречишное пол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260350"/>
            <a:ext cx="4321175" cy="3241675"/>
          </a:xfrm>
        </p:spPr>
      </p:pic>
      <p:pic>
        <p:nvPicPr>
          <p:cNvPr id="4100" name="Picture 9" descr="картофельное пол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84663" y="3141663"/>
            <a:ext cx="4618037" cy="3463925"/>
          </a:xfrm>
          <a:noFill/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500563" y="1125538"/>
            <a:ext cx="447516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ru-RU" sz="3200" b="0" i="0" dirty="0">
                <a:solidFill>
                  <a:schemeClr val="tx1"/>
                </a:solidFill>
              </a:rPr>
              <a:t> </a:t>
            </a:r>
            <a:r>
              <a:rPr lang="ru-RU" sz="3200" b="1" i="0" dirty="0">
                <a:solidFill>
                  <a:schemeClr val="bg1"/>
                </a:solidFill>
              </a:rPr>
              <a:t>Гречишное поле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879621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076825" y="549275"/>
            <a:ext cx="3609975" cy="8683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Сад</a:t>
            </a:r>
          </a:p>
        </p:txBody>
      </p:sp>
      <p:pic>
        <p:nvPicPr>
          <p:cNvPr id="6147" name="Picture 9" descr="ябло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188913"/>
            <a:ext cx="5113338" cy="3146425"/>
          </a:xfrm>
          <a:noFill/>
        </p:spPr>
      </p:pic>
      <p:pic>
        <p:nvPicPr>
          <p:cNvPr id="6148" name="Picture 10" descr="огород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84663" y="3016250"/>
            <a:ext cx="4470400" cy="3533775"/>
          </a:xfrm>
          <a:noFill/>
        </p:spPr>
      </p:pic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468313" y="4437063"/>
            <a:ext cx="36099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•"/>
            </a:pPr>
            <a:r>
              <a:rPr lang="ru-RU" sz="3200" i="0" dirty="0">
                <a:solidFill>
                  <a:schemeClr val="tx1"/>
                </a:solidFill>
              </a:rPr>
              <a:t> </a:t>
            </a:r>
            <a:r>
              <a:rPr lang="ru-RU" sz="3200" i="0" dirty="0">
                <a:solidFill>
                  <a:schemeClr val="bg1"/>
                </a:solidFill>
              </a:rPr>
              <a:t>Огород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1409</TotalTime>
  <Words>262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экология 1</vt:lpstr>
      <vt:lpstr>Поле зерновых как пример агроэкосистемы.Пути повышения продуктивности экосистемы.</vt:lpstr>
      <vt:lpstr>Агроценоз</vt:lpstr>
      <vt:lpstr>II. Черты различия между природным биогеоценозом и агроценозом</vt:lpstr>
      <vt:lpstr>Обитатели пшеничного поля</vt:lpstr>
      <vt:lpstr>Обитатели пшеничного поля</vt:lpstr>
      <vt:lpstr>Обитатели пшеничного поля</vt:lpstr>
      <vt:lpstr> Хлопковое поле</vt:lpstr>
      <vt:lpstr> Картофельное поле</vt:lpstr>
      <vt:lpstr> Сад</vt:lpstr>
      <vt:lpstr>Функциональные группы организмов</vt:lpstr>
      <vt:lpstr>Продуценты</vt:lpstr>
      <vt:lpstr>Консументы</vt:lpstr>
      <vt:lpstr>Редуценты</vt:lpstr>
      <vt:lpstr>Биологический метод борьбы </vt:lpstr>
      <vt:lpstr>Домашнее задание §40-  49-2,  подготовиться к обобщению!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Экология</dc:title>
  <dc:creator>User</dc:creator>
  <cp:lastModifiedBy>Admin</cp:lastModifiedBy>
  <cp:revision>143</cp:revision>
  <dcterms:created xsi:type="dcterms:W3CDTF">2014-05-14T08:07:56Z</dcterms:created>
  <dcterms:modified xsi:type="dcterms:W3CDTF">2025-04-13T15:05:01Z</dcterms:modified>
</cp:coreProperties>
</file>