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0" r:id="rId6"/>
    <p:sldId id="268" r:id="rId7"/>
    <p:sldId id="263" r:id="rId8"/>
    <p:sldId id="267" r:id="rId9"/>
    <p:sldId id="266" r:id="rId10"/>
    <p:sldId id="265" r:id="rId11"/>
    <p:sldId id="264" r:id="rId12"/>
    <p:sldId id="261" r:id="rId13"/>
    <p:sldId id="270" r:id="rId14"/>
    <p:sldId id="269" r:id="rId15"/>
    <p:sldId id="271" r:id="rId16"/>
    <p:sldId id="273" r:id="rId17"/>
    <p:sldId id="272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3" d="100"/>
          <a:sy n="93" d="100"/>
        </p:scale>
        <p:origin x="-235" y="3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A63D-52B0-4435-9204-9A5C82F805D2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0F35-C673-4773-B4B1-3D7CC5BBE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1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A63D-52B0-4435-9204-9A5C82F805D2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0F35-C673-4773-B4B1-3D7CC5BBE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684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A63D-52B0-4435-9204-9A5C82F805D2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0F35-C673-4773-B4B1-3D7CC5BBE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86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A63D-52B0-4435-9204-9A5C82F805D2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0F35-C673-4773-B4B1-3D7CC5BBE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02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A63D-52B0-4435-9204-9A5C82F805D2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0F35-C673-4773-B4B1-3D7CC5BBE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352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A63D-52B0-4435-9204-9A5C82F805D2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0F35-C673-4773-B4B1-3D7CC5BBE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74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A63D-52B0-4435-9204-9A5C82F805D2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0F35-C673-4773-B4B1-3D7CC5BBE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95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A63D-52B0-4435-9204-9A5C82F805D2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0F35-C673-4773-B4B1-3D7CC5BBE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63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A63D-52B0-4435-9204-9A5C82F805D2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0F35-C673-4773-B4B1-3D7CC5BBE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72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A63D-52B0-4435-9204-9A5C82F805D2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0F35-C673-4773-B4B1-3D7CC5BBE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62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A63D-52B0-4435-9204-9A5C82F805D2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0F35-C673-4773-B4B1-3D7CC5BBE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59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3A63D-52B0-4435-9204-9A5C82F805D2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B0F35-C673-4773-B4B1-3D7CC5BBE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0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3962" y="190499"/>
            <a:ext cx="9971314" cy="3004764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«Живые организмы зимой»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1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8064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/>
              <a:t>Птицы зимой</a:t>
            </a:r>
            <a:endParaRPr lang="ru-RU" sz="6000" b="1" i="1" dirty="0"/>
          </a:p>
        </p:txBody>
      </p:sp>
    </p:spTree>
    <p:extLst>
      <p:ext uri="{BB962C8B-B14F-4D97-AF65-F5344CB8AC3E}">
        <p14:creationId xmlns:p14="http://schemas.microsoft.com/office/powerpoint/2010/main" val="53532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1458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Зимующие птицы: 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939801" y="979714"/>
            <a:ext cx="5157787" cy="8239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Обыкновенный свиристель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37" y="1813664"/>
            <a:ext cx="4611913" cy="5067410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272213" y="979714"/>
            <a:ext cx="5183188" cy="8239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Обыкновенный щегол</a:t>
            </a:r>
            <a:endParaRPr lang="ru-RU" sz="32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588" y="1803626"/>
            <a:ext cx="5844118" cy="5054374"/>
          </a:xfrm>
        </p:spPr>
      </p:pic>
    </p:spTree>
    <p:extLst>
      <p:ext uri="{BB962C8B-B14F-4D97-AF65-F5344CB8AC3E}">
        <p14:creationId xmlns:p14="http://schemas.microsoft.com/office/powerpoint/2010/main" val="422911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14"/>
          <p:cNvSpPr>
            <a:spLocks noGrp="1"/>
          </p:cNvSpPr>
          <p:nvPr>
            <p:ph sz="half" idx="1"/>
          </p:nvPr>
        </p:nvSpPr>
        <p:spPr>
          <a:xfrm>
            <a:off x="1896291" y="375648"/>
            <a:ext cx="9115698" cy="1322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err="1" smtClean="0"/>
              <a:t>Лазаревка</a:t>
            </a:r>
            <a:r>
              <a:rPr lang="ru-RU" sz="3200" dirty="0" smtClean="0"/>
              <a:t>				        Большая синица</a:t>
            </a:r>
            <a:endParaRPr lang="ru-RU" sz="3200" dirty="0"/>
          </a:p>
        </p:txBody>
      </p:sp>
      <p:pic>
        <p:nvPicPr>
          <p:cNvPr id="18" name="Объект 1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9871"/>
            <a:ext cx="5971721" cy="4478791"/>
          </a:xfr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211" y="1689871"/>
            <a:ext cx="5982789" cy="448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2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Дубонос					Поползень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6" y="2201343"/>
            <a:ext cx="6290621" cy="412418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688" y="1825624"/>
            <a:ext cx="4773402" cy="4875621"/>
          </a:xfrm>
        </p:spPr>
      </p:pic>
    </p:spTree>
    <p:extLst>
      <p:ext uri="{BB962C8B-B14F-4D97-AF65-F5344CB8AC3E}">
        <p14:creationId xmlns:p14="http://schemas.microsoft.com/office/powerpoint/2010/main" val="174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Чиж				</a:t>
            </a:r>
            <a:r>
              <a:rPr lang="ru-RU" dirty="0"/>
              <a:t> </a:t>
            </a:r>
            <a:r>
              <a:rPr lang="ru-RU" dirty="0" smtClean="0"/>
              <a:t>  Снегирь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3468"/>
            <a:ext cx="6393385" cy="426630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506" y="2013468"/>
            <a:ext cx="5560422" cy="4266308"/>
          </a:xfrm>
        </p:spPr>
      </p:pic>
    </p:spTree>
    <p:extLst>
      <p:ext uri="{BB962C8B-B14F-4D97-AF65-F5344CB8AC3E}">
        <p14:creationId xmlns:p14="http://schemas.microsoft.com/office/powerpoint/2010/main" val="397063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Что едят птицы зимой?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90687"/>
            <a:ext cx="7705165" cy="5136776"/>
          </a:xfrm>
        </p:spPr>
      </p:pic>
      <p:sp>
        <p:nvSpPr>
          <p:cNvPr id="6" name="Прямоугольник 5"/>
          <p:cNvSpPr/>
          <p:nvPr/>
        </p:nvSpPr>
        <p:spPr>
          <a:xfrm>
            <a:off x="8014446" y="1690686"/>
            <a:ext cx="39534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02124"/>
                </a:solidFill>
                <a:latin typeface="arial" panose="020B0604020202020204" pitchFamily="34" charset="0"/>
              </a:rPr>
              <a:t>Излюбленным кормом некоторых </a:t>
            </a:r>
            <a:r>
              <a:rPr lang="ru-RU" sz="2400" b="1" dirty="0">
                <a:solidFill>
                  <a:srgbClr val="202124"/>
                </a:solidFill>
                <a:latin typeface="arial" panose="020B0604020202020204" pitchFamily="34" charset="0"/>
              </a:rPr>
              <a:t>птиц</a:t>
            </a:r>
            <a:r>
              <a:rPr lang="ru-RU" sz="2400" dirty="0">
                <a:solidFill>
                  <a:srgbClr val="202124"/>
                </a:solidFill>
                <a:latin typeface="arial" panose="020B0604020202020204" pitchFamily="34" charset="0"/>
              </a:rPr>
              <a:t> являются семена различных растений, особенно злаков. Насыпав в кормушку просо или овес, вы привлечете к ней воробьев, щеглов, зеленушек и других зерноядных </a:t>
            </a:r>
            <a:r>
              <a:rPr lang="ru-RU" sz="2400" b="1" dirty="0">
                <a:solidFill>
                  <a:srgbClr val="202124"/>
                </a:solidFill>
                <a:latin typeface="arial" panose="020B0604020202020204" pitchFamily="34" charset="0"/>
              </a:rPr>
              <a:t>птиц</a:t>
            </a:r>
            <a:r>
              <a:rPr lang="ru-RU" sz="2400" dirty="0">
                <a:solidFill>
                  <a:srgbClr val="202124"/>
                </a:solidFill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2795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299">
            <a:off x="-222068" y="262983"/>
            <a:ext cx="6439989" cy="48299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9552">
            <a:off x="6204858" y="1704704"/>
            <a:ext cx="6313714" cy="473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36" y="41306"/>
            <a:ext cx="6361611" cy="6816694"/>
          </a:xfrm>
        </p:spPr>
      </p:pic>
    </p:spTree>
    <p:extLst>
      <p:ext uri="{BB962C8B-B14F-4D97-AF65-F5344CB8AC3E}">
        <p14:creationId xmlns:p14="http://schemas.microsoft.com/office/powerpoint/2010/main" val="298009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Поможем птицам зимой!</a:t>
            </a:r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99" y="1486201"/>
            <a:ext cx="7601602" cy="5371799"/>
          </a:xfrm>
        </p:spPr>
      </p:pic>
    </p:spTree>
    <p:extLst>
      <p:ext uri="{BB962C8B-B14F-4D97-AF65-F5344CB8AC3E}">
        <p14:creationId xmlns:p14="http://schemas.microsoft.com/office/powerpoint/2010/main" val="226474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966" y="200886"/>
            <a:ext cx="3655423" cy="64562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Приметы зимы!</a:t>
            </a:r>
          </a:p>
          <a:p>
            <a:r>
              <a:rPr lang="ru-RU" b="1" i="0" dirty="0" smtClean="0">
                <a:effectLst/>
                <a:latin typeface="IzhitsaNormal"/>
              </a:rPr>
              <a:t>Чем больше снега, тем больше хлеба. Зима без снега, значит лето без хлеба.</a:t>
            </a:r>
          </a:p>
          <a:p>
            <a:r>
              <a:rPr lang="ru-RU" b="1" i="0" dirty="0" smtClean="0">
                <a:effectLst/>
                <a:latin typeface="IzhitsaNormal"/>
              </a:rPr>
              <a:t>Если в первые дни зимы шел сильный снегопад, то лето начнется с проливных дождей.</a:t>
            </a:r>
          </a:p>
          <a:p>
            <a:r>
              <a:rPr lang="ru-RU" b="1" i="0" dirty="0" smtClean="0">
                <a:effectLst/>
                <a:latin typeface="IzhitsaNormal"/>
              </a:rPr>
              <a:t>Выпадение снега до опадания всех листьев предвещает лютую зиму.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4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0166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</a:rPr>
              <a:t>Чьи можно увидеть следы в лесу зимой?</a:t>
            </a:r>
            <a:endParaRPr lang="ru-RU" sz="4800" b="1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" y="2010977"/>
            <a:ext cx="383830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0" i="0" dirty="0" smtClean="0">
                <a:effectLst/>
                <a:latin typeface="Helvetica Neue"/>
              </a:rPr>
              <a:t/>
            </a:r>
            <a:br>
              <a:rPr lang="ru-RU" b="0" i="0" dirty="0" smtClean="0">
                <a:effectLst/>
                <a:latin typeface="Helvetica Neue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05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6014"/>
            <a:ext cx="2965269" cy="6939552"/>
          </a:xfrm>
        </p:spPr>
        <p:txBody>
          <a:bodyPr/>
          <a:lstStyle/>
          <a:p>
            <a:pPr marL="0" lvl="0" indent="0">
              <a:buNone/>
            </a:pPr>
            <a:r>
              <a:rPr lang="ru-RU" b="1" i="1" dirty="0">
                <a:solidFill>
                  <a:srgbClr val="C00000"/>
                </a:solidFill>
              </a:rPr>
              <a:t>Отгадайте загадки:</a:t>
            </a:r>
          </a:p>
          <a:p>
            <a:pPr marL="0" lvl="0" indent="0">
              <a:buNone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Он в шубе серенькой зимой,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srgbClr val="333333"/>
                </a:solidFill>
                <a:latin typeface="Helvetica Neue"/>
              </a:rPr>
              <a:t>А в рыжей шубке – летом.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srgbClr val="333333"/>
                </a:solidFill>
                <a:latin typeface="Helvetica Neue"/>
              </a:rPr>
              <a:t>()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  <a:latin typeface="Helvetica Neue"/>
              </a:rPr>
              <a:t/>
            </a:r>
            <a:br>
              <a:rPr lang="ru-RU" dirty="0">
                <a:solidFill>
                  <a:prstClr val="black"/>
                </a:solidFill>
                <a:latin typeface="Helvetica Neue"/>
              </a:rPr>
            </a:br>
            <a:r>
              <a:rPr lang="ru-RU" dirty="0">
                <a:solidFill>
                  <a:srgbClr val="333333"/>
                </a:solidFill>
                <a:latin typeface="Helvetica Neue"/>
              </a:rPr>
              <a:t>Бегает по лесу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srgbClr val="333333"/>
                </a:solidFill>
                <a:latin typeface="Helvetica Neue"/>
              </a:rPr>
              <a:t>Хвостиком машет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srgbClr val="333333"/>
                </a:solidFill>
                <a:latin typeface="Helvetica Neue"/>
              </a:rPr>
              <a:t>Рыжая сестричка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srgbClr val="333333"/>
                </a:solidFill>
                <a:latin typeface="Helvetica Neue"/>
              </a:rPr>
              <a:t>Хитрая … 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()</a:t>
            </a:r>
            <a:r>
              <a:rPr lang="ru-RU" dirty="0">
                <a:solidFill>
                  <a:prstClr val="black"/>
                </a:solidFill>
                <a:latin typeface="Helvetica Neue"/>
              </a:rPr>
              <a:t/>
            </a:r>
            <a:br>
              <a:rPr lang="ru-RU" dirty="0">
                <a:solidFill>
                  <a:prstClr val="black"/>
                </a:solidFill>
                <a:latin typeface="Helvetica Neue"/>
              </a:rPr>
            </a:b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642" y="36015"/>
            <a:ext cx="4514307" cy="37783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515" y="2155372"/>
            <a:ext cx="4702628" cy="470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3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0675" y="0"/>
            <a:ext cx="3531325" cy="6858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0" i="0" dirty="0" smtClean="0">
                <a:solidFill>
                  <a:srgbClr val="333333"/>
                </a:solidFill>
                <a:effectLst/>
                <a:latin typeface="Helvetica Neue"/>
              </a:rPr>
              <a:t>Серый злой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Helvetica Neue"/>
              </a:rPr>
              <a:t>Зимой голодный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Helvetica Neue"/>
              </a:rPr>
              <a:t>Весь замёрзший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Helvetica Neue"/>
              </a:rPr>
              <a:t>И холодный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Helvetica Neue"/>
              </a:rPr>
              <a:t>Он зубами «щелк-щелк-щелк»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Helvetica Neue"/>
              </a:rPr>
              <a:t>Кто же это?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Helvetica Neue"/>
              </a:rPr>
              <a:t>Это … ()</a:t>
            </a:r>
            <a:r>
              <a:rPr lang="ru-RU" sz="2400" b="0" i="0" dirty="0" smtClean="0">
                <a:effectLst/>
                <a:latin typeface="Helvetica Neue"/>
              </a:rPr>
              <a:t/>
            </a:r>
            <a:br>
              <a:rPr lang="ru-RU" sz="2400" b="0" i="0" dirty="0" smtClean="0">
                <a:effectLst/>
                <a:latin typeface="Helvetica Neue"/>
              </a:rPr>
            </a:br>
            <a:endParaRPr lang="ru-RU" sz="2400" b="0" i="0" dirty="0" smtClean="0">
              <a:effectLst/>
              <a:latin typeface="Helvetica Neue"/>
            </a:endParaRPr>
          </a:p>
          <a:p>
            <a:pPr marL="0" indent="0">
              <a:buNone/>
            </a:pPr>
            <a:r>
              <a:rPr lang="ru-RU" sz="2400" b="0" i="0" dirty="0" smtClean="0">
                <a:solidFill>
                  <a:srgbClr val="333333"/>
                </a:solidFill>
                <a:effectLst/>
                <a:latin typeface="Helvetica Neue"/>
              </a:rPr>
              <a:t>Хоть верь, хоть не верь -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Helvetica Neue"/>
              </a:rPr>
              <a:t>Пробежал по лесу зверь.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Helvetica Neue"/>
              </a:rPr>
              <a:t>Нёс на лбу он неспроста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Helvetica Neue"/>
              </a:rPr>
              <a:t>Два развесистых куста.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Helvetica Neue"/>
              </a:rPr>
              <a:t>Словно царскую корону,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Helvetica Neue"/>
              </a:rPr>
              <a:t>Носит он свои рога,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Helvetica Neue"/>
              </a:rPr>
              <a:t>Ест лишайник, мох зелёный,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Helvetica Neue"/>
              </a:rPr>
              <a:t>Любит снежные луга.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Helvetica Neue"/>
              </a:rPr>
              <a:t>)</a:t>
            </a:r>
            <a:r>
              <a:rPr lang="ru-RU" b="0" i="0" dirty="0" smtClean="0">
                <a:effectLst/>
                <a:latin typeface="Helvetica Neue"/>
              </a:rPr>
              <a:t/>
            </a:r>
            <a:br>
              <a:rPr lang="ru-RU" b="0" i="0" dirty="0" smtClean="0">
                <a:effectLst/>
                <a:latin typeface="Helvetica Neue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29646" cy="39449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18" y="2743201"/>
            <a:ext cx="498565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4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766" y="2638901"/>
            <a:ext cx="5068388" cy="42190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2860766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0" i="0" dirty="0" smtClean="0">
                <a:solidFill>
                  <a:srgbClr val="333333"/>
                </a:solidFill>
                <a:effectLst/>
                <a:latin typeface="Helvetica Neue"/>
              </a:rPr>
              <a:t>Не барашек и не кот,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Helvetica Neue"/>
              </a:rPr>
              <a:t>Носит шубу круглый год.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Helvetica Neue"/>
              </a:rPr>
              <a:t>Шуба серая – одета,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Helvetica Neue"/>
              </a:rPr>
              <a:t>Шуба серая – для лета,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Helvetica Neue"/>
              </a:rPr>
              <a:t>Для зимы – другого цвета.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Helvetica Neue"/>
              </a:rPr>
              <a:t>()</a:t>
            </a:r>
            <a:r>
              <a:rPr lang="ru-RU" sz="2400" b="0" i="0" dirty="0" smtClean="0">
                <a:effectLst/>
                <a:latin typeface="Helvetica Neue"/>
              </a:rPr>
              <a:t/>
            </a:r>
            <a:br>
              <a:rPr lang="ru-RU" sz="2400" b="0" i="0" dirty="0" smtClean="0">
                <a:effectLst/>
                <a:latin typeface="Helvetica Neue"/>
              </a:rPr>
            </a:br>
            <a:endParaRPr lang="ru-RU" sz="2400" b="0" i="0" dirty="0" smtClean="0">
              <a:effectLst/>
              <a:latin typeface="Helvetica Neue"/>
            </a:endParaRPr>
          </a:p>
          <a:p>
            <a:pPr marL="0" indent="0">
              <a:buNone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Open Sans Condensed"/>
              </a:rPr>
              <a:t>Дикий зверь тропой бежит,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Open Sans Condensed"/>
              </a:rPr>
              <a:t>То как хрюкнет, завизжит.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Open Sans Condensed"/>
              </a:rPr>
              <a:t>С ним детишек караван,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Open Sans Condensed"/>
              </a:rPr>
              <a:t>Этот зверь лесной – …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726" y="0"/>
            <a:ext cx="5742274" cy="328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6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7573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608" y="685299"/>
            <a:ext cx="7563393" cy="5274781"/>
          </a:xfrm>
        </p:spPr>
      </p:pic>
    </p:spTree>
    <p:extLst>
      <p:ext uri="{BB962C8B-B14F-4D97-AF65-F5344CB8AC3E}">
        <p14:creationId xmlns:p14="http://schemas.microsoft.com/office/powerpoint/2010/main" val="5731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58" y="2433983"/>
            <a:ext cx="7503942" cy="437205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0"/>
            <a:ext cx="4501662" cy="6858000"/>
          </a:xfrm>
        </p:spPr>
        <p:txBody>
          <a:bodyPr>
            <a:normAutofit lnSpcReduction="10000"/>
          </a:bodyPr>
          <a:lstStyle/>
          <a:p>
            <a:r>
              <a:rPr lang="ru-RU" b="0" i="0" dirty="0" smtClean="0">
                <a:solidFill>
                  <a:srgbClr val="323229"/>
                </a:solidFill>
                <a:effectLst/>
                <a:latin typeface="Lucida Grande"/>
              </a:rPr>
              <a:t> Лисы и волки. Эти хищники конечно не спят. К зиме у этих зверей шерсть становится более густая. Зимой волки объединяются в крупные стаи. Их жертвами становятся кабаны, зайцы, косули. А лисы нападают на более мелкую живность- зайцы, мелкие грызуны, птицы. Норы роют обычно в рощах, на склонах холмов и оврагов.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81182" y="125659"/>
            <a:ext cx="34934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Лоси, кабаны, ласки, зайцы и косули </a:t>
            </a:r>
            <a:r>
              <a:rPr lang="ru-RU" sz="2400" b="1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зимой</a:t>
            </a:r>
            <a:r>
              <a:rPr lang="ru-RU" sz="2400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питаются ветками, корешками, корой растений и свежими листочками.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3625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129</TotalTime>
  <Words>103</Words>
  <Application>Microsoft Office PowerPoint</Application>
  <PresentationFormat>Произвольный</PresentationFormat>
  <Paragraphs>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«Живые организмы зимой»</vt:lpstr>
      <vt:lpstr>Презентация PowerPoint</vt:lpstr>
      <vt:lpstr>Чьи можно увидеть следы в лесу зимой?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Птицы зимой</vt:lpstr>
      <vt:lpstr>Зимующие птицы: </vt:lpstr>
      <vt:lpstr>Презентация PowerPoint</vt:lpstr>
      <vt:lpstr>            Дубонос     Поползень</vt:lpstr>
      <vt:lpstr>               Чиж       Снегирь</vt:lpstr>
      <vt:lpstr>Что едят птицы зимой?</vt:lpstr>
      <vt:lpstr>Презентация PowerPoint</vt:lpstr>
      <vt:lpstr>Презентация PowerPoint</vt:lpstr>
      <vt:lpstr>Поможем птицам зимой!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Зимушка - Зима</dc:title>
  <dc:creator>Админ</dc:creator>
  <cp:lastModifiedBy>Admin</cp:lastModifiedBy>
  <cp:revision>27</cp:revision>
  <dcterms:created xsi:type="dcterms:W3CDTF">2020-11-28T18:10:11Z</dcterms:created>
  <dcterms:modified xsi:type="dcterms:W3CDTF">2025-02-17T13:42:03Z</dcterms:modified>
</cp:coreProperties>
</file>