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67" r:id="rId3"/>
    <p:sldId id="285" r:id="rId4"/>
    <p:sldId id="286" r:id="rId5"/>
    <p:sldId id="257" r:id="rId6"/>
    <p:sldId id="269" r:id="rId7"/>
    <p:sldId id="270" r:id="rId8"/>
    <p:sldId id="268" r:id="rId9"/>
    <p:sldId id="260" r:id="rId10"/>
    <p:sldId id="292" r:id="rId11"/>
    <p:sldId id="261" r:id="rId12"/>
    <p:sldId id="276" r:id="rId13"/>
    <p:sldId id="274" r:id="rId14"/>
    <p:sldId id="275" r:id="rId15"/>
    <p:sldId id="273" r:id="rId16"/>
    <p:sldId id="262" r:id="rId17"/>
    <p:sldId id="279" r:id="rId18"/>
    <p:sldId id="280" r:id="rId19"/>
    <p:sldId id="281" r:id="rId20"/>
    <p:sldId id="263" r:id="rId21"/>
    <p:sldId id="282" r:id="rId22"/>
    <p:sldId id="283" r:id="rId23"/>
    <p:sldId id="284" r:id="rId24"/>
    <p:sldId id="264" r:id="rId25"/>
    <p:sldId id="289" r:id="rId26"/>
    <p:sldId id="291" r:id="rId27"/>
    <p:sldId id="271" r:id="rId28"/>
    <p:sldId id="272" r:id="rId29"/>
    <p:sldId id="294" r:id="rId30"/>
    <p:sldId id="277" r:id="rId31"/>
    <p:sldId id="288" r:id="rId32"/>
    <p:sldId id="293" r:id="rId3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1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DB13C-82CF-40C4-AA32-5F0435D020A6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4A8D7-11EB-4F51-AB51-4CB0A5636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6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A8D7-11EB-4F51-AB51-4CB0A5636EA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30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1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63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3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1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9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3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8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7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8F0C7F-939F-41E0-9375-45D243B8E1FD}" type="datetimeFigureOut">
              <a:rPr lang="fr-FR" smtClean="0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E67224-EE26-4555-B66B-F895EE8AC31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84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slide" Target="slide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slide" Target="slide5.xml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5.xml"/><Relationship Id="rId7" Type="http://schemas.openxmlformats.org/officeDocument/2006/relationships/slide" Target="slide2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1.xml"/><Relationship Id="rId4" Type="http://schemas.openxmlformats.org/officeDocument/2006/relationships/slide" Target="slide9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28.xml"/><Relationship Id="rId4" Type="http://schemas.openxmlformats.org/officeDocument/2006/relationships/slide" Target="slide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098" r="4752" b="5164"/>
          <a:stretch/>
        </p:blipFill>
        <p:spPr bwMode="auto">
          <a:xfrm>
            <a:off x="30270" y="369332"/>
            <a:ext cx="610499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66" y="692696"/>
            <a:ext cx="82245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10759" y="1340768"/>
            <a:ext cx="5871220" cy="26642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04991" y="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004048" y="369332"/>
            <a:ext cx="388843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211960" y="476672"/>
            <a:ext cx="468052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052494" y="620688"/>
            <a:ext cx="5839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03119" y="2060848"/>
            <a:ext cx="6286500" cy="32403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/>
            <a:r>
              <a:rPr lang="ru-RU" altLang="ru-RU" sz="5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br>
              <a:rPr lang="ru-RU" altLang="ru-RU" sz="5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 теме:</a:t>
            </a:r>
            <a:br>
              <a:rPr lang="ru-RU" altLang="ru-RU" sz="5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«Вид. Критерии вида»</a:t>
            </a:r>
            <a:br>
              <a:rPr lang="ru-RU" altLang="ru-RU" sz="5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5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ru-RU" sz="28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-244754" y="6184348"/>
            <a:ext cx="5508103" cy="571500"/>
          </a:xfrm>
        </p:spPr>
        <p:txBody>
          <a:bodyPr>
            <a:normAutofit fontScale="90000"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бурый зимой находится в длительной спячке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962433" y="6165304"/>
            <a:ext cx="4114800" cy="53692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полярный не впадает в спячку либо она не является продолжительной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79"/>
          <a:stretch/>
        </p:blipFill>
        <p:spPr bwMode="auto">
          <a:xfrm>
            <a:off x="539821" y="836712"/>
            <a:ext cx="3938955" cy="521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08" y="821958"/>
            <a:ext cx="3954405" cy="523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0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596336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857250" indent="-857250" algn="l" eaLnBrk="1" hangingPunct="1">
              <a:buFont typeface="+mj-lt"/>
              <a:buAutoNum type="romanUcPeriod" startAt="3"/>
            </a:pPr>
            <a:r>
              <a:rPr lang="ru-RU" alt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Географический </a:t>
            </a:r>
            <a:endParaRPr lang="fr-FR" alt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sz="half" idx="1"/>
          </p:nvPr>
        </p:nvSpPr>
        <p:spPr>
          <a:xfrm>
            <a:off x="204664" y="1628800"/>
            <a:ext cx="893933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на том, что каждый вид занимает определенную территорию или акваторию. Иными словами, каждый вид характеризуется определенным географическим ареалом. </a:t>
            </a:r>
            <a:endParaRPr lang="fr-FR" altLang="ru-RU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7932" y="3861048"/>
            <a:ext cx="9025831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основным и единственным, так как: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ареалы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некоторых видов быстро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изменяются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вида могут занимать разные ареалы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(островные популяции)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уществуют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виды-космополиты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проживающие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повсеместно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ареале могут жить особи разных видов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биареальные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355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7" y="6388953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9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6159678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бурый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полярный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79"/>
          <a:stretch/>
        </p:blipFill>
        <p:spPr bwMode="auto">
          <a:xfrm>
            <a:off x="539821" y="965046"/>
            <a:ext cx="3938955" cy="521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08" y="965046"/>
            <a:ext cx="3954405" cy="523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6159678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 сибирская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 травяная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88" r="4112"/>
          <a:stretch/>
        </p:blipFill>
        <p:spPr bwMode="auto">
          <a:xfrm>
            <a:off x="611560" y="982300"/>
            <a:ext cx="3938955" cy="521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r="38965"/>
          <a:stretch/>
        </p:blipFill>
        <p:spPr bwMode="auto">
          <a:xfrm>
            <a:off x="4851530" y="977978"/>
            <a:ext cx="3954405" cy="520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6159678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Таракан рыжий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Таракан чёрный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1908" y="1618687"/>
            <a:ext cx="5221875" cy="3938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8073" y="1610961"/>
            <a:ext cx="5221875" cy="3954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93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1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1896120" y="6201926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Заяц-русак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1328" y="0"/>
            <a:ext cx="2717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ареала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16824" cy="5216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7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6" y="426518"/>
            <a:ext cx="8235280" cy="636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8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714500" y="274638"/>
            <a:ext cx="69723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857250" indent="-857250" algn="l" eaLnBrk="1" hangingPunct="1">
              <a:buFont typeface="+mj-lt"/>
              <a:buAutoNum type="romanUcPeriod" startAt="4"/>
            </a:pPr>
            <a:r>
              <a:rPr lang="ru-RU" altLang="ru-RU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</a:t>
            </a:r>
            <a:endParaRPr lang="fr-FR" alt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на том, что каждый вид может существовать только в определенных условиях, выполняя соответствующую функцию в определенном биогеоценозе.</a:t>
            </a:r>
            <a:endParaRPr lang="fr-FR" altLang="ru-RU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051" y="364502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основным и единственным, так как:</a:t>
            </a:r>
          </a:p>
          <a:p>
            <a:pPr marL="342900" indent="-342900">
              <a:buFont typeface="+mj-lt"/>
              <a:buAutoNum type="alphaLcParenR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Разные виды могут быть приспособлены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одинаковым условиям.</a:t>
            </a:r>
          </a:p>
          <a:p>
            <a:pPr marL="342900" indent="-342900">
              <a:buFont typeface="+mj-lt"/>
              <a:buAutoNum type="alphaLcParenR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 одного вида могут жить в несколько различающихся условиях (одуванчик может расти и в лесу, и на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лугах) 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" y="632777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5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6159678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Лютик едкий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Лютик ползучий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7227"/>
            <a:ext cx="3938955" cy="5221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08" y="977227"/>
            <a:ext cx="3954405" cy="522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4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6159678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Сосна лесная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Сосна на берегу моря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7228"/>
            <a:ext cx="3937133" cy="5221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08" y="912650"/>
            <a:ext cx="3954405" cy="5221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7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6159678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Ласточка городская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Ласточка деревенская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8509"/>
          <a:stretch/>
        </p:blipFill>
        <p:spPr bwMode="auto">
          <a:xfrm>
            <a:off x="539552" y="912650"/>
            <a:ext cx="3937133" cy="5036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r="9454"/>
          <a:stretch/>
        </p:blipFill>
        <p:spPr bwMode="auto">
          <a:xfrm>
            <a:off x="4781808" y="912650"/>
            <a:ext cx="3954405" cy="5036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3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2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714500" y="274638"/>
            <a:ext cx="69723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eaLnBrk="1" hangingPunct="1"/>
            <a:r>
              <a:rPr lang="ru-RU" alt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fr-FR" alt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1214438" y="1600200"/>
            <a:ext cx="747236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(лат. </a:t>
            </a:r>
            <a:r>
              <a:rPr lang="ru-RU" altLang="ru-RU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ru-RU" altLang="ru-RU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таксономическая, систематическая единица, группа особей с общими морфофизиологическими, биохимическими и поведенческими признаками, способная к взаимному скрещиванию, дающему в ряду поколений плодовитое потомство, закономерно распространённая в пределах определённого ареала и сходно изменяющаяся под влиянием факторов внешней среды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22" y="4581128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вида, с помощью которых один вид отличают от другого, называются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критериями вида.</a:t>
            </a:r>
          </a:p>
        </p:txBody>
      </p:sp>
    </p:spTree>
    <p:extLst>
      <p:ext uri="{BB962C8B-B14F-4D97-AF65-F5344CB8AC3E}">
        <p14:creationId xmlns:p14="http://schemas.microsoft.com/office/powerpoint/2010/main" val="42686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714500" y="274638"/>
            <a:ext cx="69723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857250" indent="-857250" algn="l" eaLnBrk="1" hangingPunct="1">
              <a:buFont typeface="+mj-lt"/>
              <a:buAutoNum type="romanUcPeriod" startAt="5"/>
            </a:pPr>
            <a:r>
              <a:rPr lang="ru-RU" altLang="ru-RU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Генетический</a:t>
            </a:r>
            <a:endParaRPr lang="fr-FR" alt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1214438" y="1600200"/>
            <a:ext cx="747236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основан на различии видов по кариотипам, т. е. по числу, форме и размерам хромосом.</a:t>
            </a:r>
            <a:endParaRPr lang="fr-FR" altLang="ru-RU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501008"/>
            <a:ext cx="5544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универсальным, так как: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вида могут иметь разное количество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 (у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особей одного из видов долгоносиков набор хромосом может отличаться в 2-3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раза)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 имеются виды, которые успешно скрещиваются (некоторые виды синиц, канареек,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зябликов; некоторые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тополей,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ив)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репродуктивная изоляция</a:t>
            </a:r>
            <a:endParaRPr lang="ru-RU" sz="2000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7" y="632777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4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-35994" y="6165304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Дельфин (44 хромосомы)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303945"/>
            <a:ext cx="4114800" cy="53692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котик ( 32 хромосомы)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1532"/>
            <a:ext cx="3937133" cy="5036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40695" y="1457212"/>
            <a:ext cx="5036632" cy="3954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-35994" y="6165304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Олень (66 хромосом)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237312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Коза (60 хромосом)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29464"/>
          <a:stretch/>
        </p:blipFill>
        <p:spPr bwMode="auto">
          <a:xfrm>
            <a:off x="611560" y="914312"/>
            <a:ext cx="3937133" cy="502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r="35240"/>
          <a:stretch/>
        </p:blipFill>
        <p:spPr bwMode="auto">
          <a:xfrm>
            <a:off x="4853869" y="900664"/>
            <a:ext cx="3954406" cy="5019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-35994" y="6165304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Волк (78 хромосом)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237312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Кошка (38 хромосом)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r="35240"/>
          <a:stretch/>
        </p:blipFill>
        <p:spPr bwMode="auto">
          <a:xfrm>
            <a:off x="4853869" y="900664"/>
            <a:ext cx="3954406" cy="5019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4312"/>
            <a:ext cx="3937133" cy="5019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6" r="23163"/>
          <a:stretch/>
        </p:blipFill>
        <p:spPr bwMode="auto">
          <a:xfrm>
            <a:off x="4853869" y="898878"/>
            <a:ext cx="3954406" cy="502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8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714500" y="274638"/>
            <a:ext cx="69723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857250" indent="-857250" algn="l" eaLnBrk="1" hangingPunct="1">
              <a:buFont typeface="+mj-lt"/>
              <a:buAutoNum type="romanUcPeriod" startAt="6"/>
            </a:pPr>
            <a:r>
              <a:rPr lang="ru-RU" altLang="ru-RU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</a:t>
            </a:r>
            <a:endParaRPr lang="fr-FR" alt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1214438" y="1600200"/>
            <a:ext cx="747236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различить виды по биохимическим параметрам (состав и структура определенных белков, нуклеиновых кислот и других веществ).</a:t>
            </a:r>
          </a:p>
          <a:p>
            <a:pPr marL="0" indent="0" algn="ctr" eaLnBrk="1" hangingPunct="1">
              <a:buNone/>
            </a:pPr>
            <a:endParaRPr lang="fr-FR" altLang="ru-RU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14908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основным и единственным, так как</a:t>
            </a:r>
            <a:r>
              <a:rPr lang="ru-RU" sz="20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родственных видов вырабатываются в организме </a:t>
            </a:r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сходные органические вещества</a:t>
            </a:r>
            <a:endParaRPr lang="ru-RU" sz="2000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1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70388" y="6165304"/>
            <a:ext cx="8568434" cy="571500"/>
          </a:xfrm>
        </p:spPr>
        <p:txBody>
          <a:bodyPr>
            <a:normAutofit fontScale="90000"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Люпин жёлтый и люпин узколистный – разное количество содержания азота и белка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98878"/>
            <a:ext cx="3928767" cy="502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69" y="898878"/>
            <a:ext cx="3935953" cy="500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765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" y="184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6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70388" y="6165304"/>
            <a:ext cx="8568434" cy="571500"/>
          </a:xfrm>
        </p:spPr>
        <p:txBody>
          <a:bodyPr>
            <a:normAutofit fontScale="90000"/>
          </a:bodyPr>
          <a:lstStyle/>
          <a:p>
            <a:r>
              <a:rPr lang="ru-RU" alt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виды североамериканских светляков различаются по частоте и цвету световых вспышек.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45" y="1445093"/>
            <a:ext cx="5021197" cy="3928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9"/>
          <a:stretch/>
        </p:blipFill>
        <p:spPr bwMode="auto">
          <a:xfrm>
            <a:off x="4901046" y="893030"/>
            <a:ext cx="3935954" cy="5006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9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683568" y="6109270"/>
            <a:ext cx="3938955" cy="5715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Оса обыкновенная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Осовидная муха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15440" y="10446"/>
            <a:ext cx="292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Явление мимикрии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r="26201"/>
          <a:stretch/>
        </p:blipFill>
        <p:spPr bwMode="auto">
          <a:xfrm>
            <a:off x="539552" y="927762"/>
            <a:ext cx="3938954" cy="5175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r="7176"/>
          <a:stretch/>
        </p:blipFill>
        <p:spPr bwMode="auto">
          <a:xfrm>
            <a:off x="4807197" y="927762"/>
            <a:ext cx="3943448" cy="5181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683568" y="6109270"/>
            <a:ext cx="3938955" cy="5715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Кролик-альбинос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Кролик белый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29626" y="10446"/>
            <a:ext cx="2681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Особи-альбиносы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r="26201"/>
          <a:stretch/>
        </p:blipFill>
        <p:spPr bwMode="auto">
          <a:xfrm>
            <a:off x="539552" y="927762"/>
            <a:ext cx="3938954" cy="5175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r="7176"/>
          <a:stretch/>
        </p:blipFill>
        <p:spPr bwMode="auto">
          <a:xfrm>
            <a:off x="4807197" y="927762"/>
            <a:ext cx="3943448" cy="5181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r="13190"/>
          <a:stretch/>
        </p:blipFill>
        <p:spPr bwMode="auto">
          <a:xfrm>
            <a:off x="539551" y="948134"/>
            <a:ext cx="3938955" cy="5175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r="2165"/>
          <a:stretch/>
        </p:blipFill>
        <p:spPr bwMode="auto">
          <a:xfrm>
            <a:off x="4807196" y="948134"/>
            <a:ext cx="3943449" cy="5155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0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1896120" y="6201926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Заяц-русак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1328" y="0"/>
            <a:ext cx="2717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ареала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16824" cy="5216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7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1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2216" y="188640"/>
            <a:ext cx="8363272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ru-RU" alt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ВИДА:</a:t>
            </a:r>
            <a:endParaRPr lang="fr-FR" alt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2357438" y="1600200"/>
            <a:ext cx="523889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Морфологический</a:t>
            </a:r>
            <a:endParaRPr lang="ru-RU" altLang="ru-RU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Физиологический</a:t>
            </a:r>
            <a:endParaRPr lang="ru-RU" altLang="ru-RU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Географический</a:t>
            </a:r>
            <a:endParaRPr lang="ru-RU" altLang="ru-RU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Экологический</a:t>
            </a:r>
            <a:endParaRPr lang="ru-RU" altLang="ru-RU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Генетический</a:t>
            </a:r>
            <a:endParaRPr lang="ru-RU" altLang="ru-RU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Биохимический</a:t>
            </a:r>
            <a:endParaRPr lang="ru-RU" altLang="ru-RU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0" indent="0">
              <a:buNone/>
            </a:pPr>
            <a:r>
              <a:rPr lang="ru-RU" alt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fr-FR" altLang="ru-RU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01" y="0"/>
            <a:ext cx="2284533" cy="228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9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6159678"/>
            <a:ext cx="5508103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Пастушья сумка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 лекарственный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24139" y="5796"/>
            <a:ext cx="2960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Виды-космополиты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65046"/>
            <a:ext cx="3950293" cy="521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68101"/>
            <a:ext cx="3945848" cy="5219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2" y="184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9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70388" y="6165304"/>
            <a:ext cx="8568434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Гемоглобин шимпанзе и человека не имеет различий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5" r="5890"/>
          <a:stretch/>
        </p:blipFill>
        <p:spPr bwMode="auto">
          <a:xfrm>
            <a:off x="677727" y="910223"/>
            <a:ext cx="3928767" cy="500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r="36011"/>
          <a:stretch/>
        </p:blipFill>
        <p:spPr bwMode="auto">
          <a:xfrm>
            <a:off x="4861972" y="921567"/>
            <a:ext cx="3976850" cy="4988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06179" y="92759"/>
            <a:ext cx="363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Сходные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вещества</a:t>
            </a:r>
          </a:p>
        </p:txBody>
      </p:sp>
      <p:pic>
        <p:nvPicPr>
          <p:cNvPr id="18439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5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70388" y="6165304"/>
            <a:ext cx="8568434" cy="571500"/>
          </a:xfrm>
        </p:spPr>
        <p:txBody>
          <a:bodyPr>
            <a:norm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 §36,вопросы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8439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5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61" y="561380"/>
            <a:ext cx="4011613" cy="574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9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773707" y="188640"/>
            <a:ext cx="8363272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endParaRPr lang="fr-FR" alt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2267744" y="1600201"/>
            <a:ext cx="5760640" cy="30529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чтобы определить принадлежность особи к </a:t>
            </a:r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какому-либо </a:t>
            </a: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 недостаточно одного критерия, необходимо учитывать совокупность всех критериев.</a:t>
            </a:r>
          </a:p>
          <a:p>
            <a:pPr marL="0" indent="0" algn="ctr">
              <a:buNone/>
            </a:pPr>
            <a:endParaRPr lang="fr-FR" alt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596336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857250" indent="-857250" algn="l" eaLnBrk="1" hangingPunct="1">
              <a:buFont typeface="+mj-lt"/>
              <a:buAutoNum type="romanUcPeriod"/>
            </a:pPr>
            <a:r>
              <a:rPr lang="ru-RU" alt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Морфологический </a:t>
            </a:r>
            <a:endParaRPr lang="fr-FR" alt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sz="half" idx="1"/>
          </p:nvPr>
        </p:nvSpPr>
        <p:spPr>
          <a:xfrm>
            <a:off x="708720" y="1772816"/>
            <a:ext cx="843528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описание внешних </a:t>
            </a:r>
            <a:r>
              <a:rPr lang="ru-RU" alt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 </a:t>
            </a:r>
            <a:r>
              <a:rPr lang="ru-RU" alt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особей, входящих в состав определенного вида (отсутствующих у других </a:t>
            </a:r>
            <a:r>
              <a:rPr lang="ru-RU" alt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видов).</a:t>
            </a:r>
            <a:endParaRPr lang="fr-FR" altLang="ru-RU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180" y="4005064"/>
            <a:ext cx="619126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основным и единственным, так как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уществуют </a:t>
            </a:r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виды-двойники</a:t>
            </a:r>
            <a:endParaRPr lang="ru-RU" sz="2000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явление мимикрии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подражание съедобного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ядовитому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появляться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особи-альбиносы</a:t>
            </a:r>
            <a:endParaRPr lang="ru-RU" sz="2000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705053" y="6181378"/>
            <a:ext cx="3938955" cy="571500"/>
          </a:xfrm>
        </p:spPr>
        <p:txBody>
          <a:bodyPr>
            <a:normAutofit fontScale="90000"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Орхидея PHALAENOPSIS</a:t>
            </a:r>
            <a:r>
              <a:rPr lang="ru-RU" alt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Орхидея </a:t>
            </a: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CATTLEYA </a:t>
            </a:r>
            <a:endParaRPr lang="ru-RU" alt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rId6" action="ppaction://hlinksldjump" highlightClick="1"/>
          </p:cNvPr>
          <p:cNvSpPr/>
          <p:nvPr/>
        </p:nvSpPr>
        <p:spPr>
          <a:xfrm>
            <a:off x="0" y="0"/>
            <a:ext cx="539552" cy="432868"/>
          </a:xfrm>
          <a:prstGeom prst="actionButtonBackPreviou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4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5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683568" y="6109370"/>
            <a:ext cx="3938955" cy="5715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Тигр золотой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Тигр белый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7330"/>
            <a:ext cx="3938954" cy="5192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r="31374"/>
          <a:stretch/>
        </p:blipFill>
        <p:spPr bwMode="auto">
          <a:xfrm>
            <a:off x="4787287" y="904594"/>
            <a:ext cx="3943448" cy="520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683568" y="6117890"/>
            <a:ext cx="3938955" cy="5715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Синица голубая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4701611" y="6181378"/>
            <a:ext cx="4114800" cy="53692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Синица длиннохвостая</a:t>
            </a:r>
            <a:endParaRPr lang="fr-FR" altLang="ru-RU" sz="2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47" y="420168"/>
            <a:ext cx="38893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5" y="548680"/>
            <a:ext cx="4681537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59" y="692696"/>
            <a:ext cx="5846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9011" y="-5561"/>
            <a:ext cx="21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дминистратор\Downloads\elitefon.ru-1635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r="15633" b="2873"/>
          <a:stretch/>
        </p:blipFill>
        <p:spPr bwMode="auto">
          <a:xfrm>
            <a:off x="467544" y="947011"/>
            <a:ext cx="3938955" cy="520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33" y="965663"/>
            <a:ext cx="3938955" cy="520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344"/>
            <a:ext cx="890312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547663" y="260648"/>
            <a:ext cx="7580099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857250" indent="-857250" algn="l" eaLnBrk="1" hangingPunct="1">
              <a:buFont typeface="+mj-lt"/>
              <a:buAutoNum type="romanUcPeriod" startAt="2"/>
            </a:pPr>
            <a:r>
              <a:rPr lang="ru-RU" alt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Физиологический </a:t>
            </a:r>
            <a:endParaRPr lang="fr-FR" alt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1844825"/>
            <a:ext cx="9144000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сходстве жизненных процессов, в </a:t>
            </a:r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очередь в возможности скрещивания между особями одного вида с образованием плодовитого потомства. Между разными видами существует физиологическая изоляция.</a:t>
            </a:r>
            <a:endParaRPr lang="fr-FR" altLang="ru-RU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0" y="4437112"/>
            <a:ext cx="655272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основным </a:t>
            </a:r>
            <a:r>
              <a:rPr lang="ru-RU" sz="20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единственным, так как: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близкие виды, имеющие 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сходные процессы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(виды-двойники имеют одинаковые процессы)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2253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639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6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2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564</Words>
  <Application>Microsoft Office PowerPoint</Application>
  <PresentationFormat>Экран (4:3)</PresentationFormat>
  <Paragraphs>110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Урок  по  теме: «Вид. Критерии вида»  </vt:lpstr>
      <vt:lpstr>Основные Понятия</vt:lpstr>
      <vt:lpstr>КРИТЕРИИ ВИДА:</vt:lpstr>
      <vt:lpstr>Презентация PowerPoint</vt:lpstr>
      <vt:lpstr>Морфологический </vt:lpstr>
      <vt:lpstr> Орхидея PHALAENOPSIS </vt:lpstr>
      <vt:lpstr>Тигр золотой</vt:lpstr>
      <vt:lpstr>Синица голубая</vt:lpstr>
      <vt:lpstr>Физиологический </vt:lpstr>
      <vt:lpstr>Медведь бурый зимой находится в длительной спячке</vt:lpstr>
      <vt:lpstr> Географический </vt:lpstr>
      <vt:lpstr>Медведь бурый</vt:lpstr>
      <vt:lpstr>Лягушка сибирская</vt:lpstr>
      <vt:lpstr>Таракан рыжий</vt:lpstr>
      <vt:lpstr>Заяц-русак</vt:lpstr>
      <vt:lpstr> Экологический</vt:lpstr>
      <vt:lpstr>Лютик едкий</vt:lpstr>
      <vt:lpstr>Сосна лесная</vt:lpstr>
      <vt:lpstr>Ласточка городская</vt:lpstr>
      <vt:lpstr> Генетический</vt:lpstr>
      <vt:lpstr>Дельфин (44 хромосомы)</vt:lpstr>
      <vt:lpstr>Олень (66 хромосом)</vt:lpstr>
      <vt:lpstr>Волк (78 хромосом)</vt:lpstr>
      <vt:lpstr> Биохимический</vt:lpstr>
      <vt:lpstr>Люпин жёлтый и люпин узколистный – разное количество содержания азота и белка</vt:lpstr>
      <vt:lpstr>Разные виды североамериканских светляков различаются по частоте и цвету световых вспышек.</vt:lpstr>
      <vt:lpstr>Оса обыкновенная</vt:lpstr>
      <vt:lpstr>Кролик-альбинос</vt:lpstr>
      <vt:lpstr>Заяц-русак</vt:lpstr>
      <vt:lpstr>Пастушья сумка</vt:lpstr>
      <vt:lpstr>Гемоглобин шимпанзе и человека не имеет различий</vt:lpstr>
      <vt:lpstr>ДОМАШНЕЕ ЗАДАНИЕ §36,вопросы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на тему: «Критерии вида»</dc:title>
  <dc:creator>Администратор</dc:creator>
  <cp:lastModifiedBy>Admin</cp:lastModifiedBy>
  <cp:revision>49</cp:revision>
  <dcterms:created xsi:type="dcterms:W3CDTF">2014-11-19T10:39:03Z</dcterms:created>
  <dcterms:modified xsi:type="dcterms:W3CDTF">2025-02-02T14:12:39Z</dcterms:modified>
</cp:coreProperties>
</file>