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4" r:id="rId5"/>
    <p:sldId id="270" r:id="rId6"/>
    <p:sldId id="263" r:id="rId7"/>
    <p:sldId id="261" r:id="rId8"/>
    <p:sldId id="264" r:id="rId9"/>
    <p:sldId id="266" r:id="rId10"/>
    <p:sldId id="269" r:id="rId11"/>
    <p:sldId id="267" r:id="rId12"/>
    <p:sldId id="260" r:id="rId13"/>
    <p:sldId id="259" r:id="rId14"/>
    <p:sldId id="271" r:id="rId15"/>
    <p:sldId id="275" r:id="rId16"/>
    <p:sldId id="268" r:id="rId17"/>
    <p:sldId id="26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7B5D2C-F585-4CB9-BC27-59BD93A9FCEB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3C7D63B-6457-426A-902E-9F3C7974AE57}">
      <dgm:prSet phldrT="[Текст]" custT="1"/>
      <dgm:spPr/>
      <dgm:t>
        <a:bodyPr/>
        <a:lstStyle/>
        <a:p>
          <a:r>
            <a:rPr lang="ru-RU" sz="3200" dirty="0" smtClean="0"/>
            <a:t>Многообразие</a:t>
          </a:r>
          <a:endParaRPr lang="ru-RU" sz="3200" dirty="0"/>
        </a:p>
      </dgm:t>
    </dgm:pt>
    <dgm:pt modelId="{9665518B-831D-48CB-9217-5FCB28FED06F}" type="parTrans" cxnId="{F79EA04D-F314-474C-8471-B026210ED115}">
      <dgm:prSet/>
      <dgm:spPr/>
      <dgm:t>
        <a:bodyPr/>
        <a:lstStyle/>
        <a:p>
          <a:endParaRPr lang="ru-RU"/>
        </a:p>
      </dgm:t>
    </dgm:pt>
    <dgm:pt modelId="{43AFECC9-5321-4D51-BE78-414051210DCF}" type="sibTrans" cxnId="{F79EA04D-F314-474C-8471-B026210ED115}">
      <dgm:prSet/>
      <dgm:spPr/>
      <dgm:t>
        <a:bodyPr/>
        <a:lstStyle/>
        <a:p>
          <a:endParaRPr lang="ru-RU"/>
        </a:p>
      </dgm:t>
    </dgm:pt>
    <dgm:pt modelId="{D41D2E1A-B8DC-4CF2-A539-C68430BD402E}">
      <dgm:prSet phldrT="[Текст]" custT="1"/>
      <dgm:spPr/>
      <dgm:t>
        <a:bodyPr/>
        <a:lstStyle/>
        <a:p>
          <a:r>
            <a:rPr lang="ru-RU" sz="3200" dirty="0" smtClean="0"/>
            <a:t>Среда обитания</a:t>
          </a:r>
          <a:endParaRPr lang="ru-RU" sz="3200" dirty="0"/>
        </a:p>
      </dgm:t>
    </dgm:pt>
    <dgm:pt modelId="{22429F7E-CB14-4CC1-A701-E1F13B362D50}" type="parTrans" cxnId="{86F73D88-8D99-45BB-AEB3-98FEAA88ACD7}">
      <dgm:prSet/>
      <dgm:spPr/>
      <dgm:t>
        <a:bodyPr/>
        <a:lstStyle/>
        <a:p>
          <a:endParaRPr lang="ru-RU"/>
        </a:p>
      </dgm:t>
    </dgm:pt>
    <dgm:pt modelId="{D02B3BC4-9544-4B57-91AA-64425CB55B03}" type="sibTrans" cxnId="{86F73D88-8D99-45BB-AEB3-98FEAA88ACD7}">
      <dgm:prSet/>
      <dgm:spPr/>
      <dgm:t>
        <a:bodyPr/>
        <a:lstStyle/>
        <a:p>
          <a:endParaRPr lang="ru-RU"/>
        </a:p>
      </dgm:t>
    </dgm:pt>
    <dgm:pt modelId="{9B5893F1-F89C-40CB-8B1B-C030A6475ECF}">
      <dgm:prSet phldrT="[Текст]" custT="1"/>
      <dgm:spPr/>
      <dgm:t>
        <a:bodyPr/>
        <a:lstStyle/>
        <a:p>
          <a:r>
            <a:rPr lang="ru-RU" sz="3200" dirty="0" smtClean="0"/>
            <a:t>Образ жизни</a:t>
          </a:r>
          <a:endParaRPr lang="ru-RU" sz="3200" dirty="0"/>
        </a:p>
      </dgm:t>
    </dgm:pt>
    <dgm:pt modelId="{7E3AFEDC-4FCC-48B7-B8F0-17BAD52D3CD0}" type="parTrans" cxnId="{8F7E6A78-AFA9-45B0-9E3D-3E785A56B67A}">
      <dgm:prSet/>
      <dgm:spPr/>
      <dgm:t>
        <a:bodyPr/>
        <a:lstStyle/>
        <a:p>
          <a:endParaRPr lang="ru-RU"/>
        </a:p>
      </dgm:t>
    </dgm:pt>
    <dgm:pt modelId="{7129D691-C48C-4D28-9833-DC5E6C83B749}" type="sibTrans" cxnId="{8F7E6A78-AFA9-45B0-9E3D-3E785A56B67A}">
      <dgm:prSet/>
      <dgm:spPr/>
      <dgm:t>
        <a:bodyPr/>
        <a:lstStyle/>
        <a:p>
          <a:endParaRPr lang="ru-RU"/>
        </a:p>
      </dgm:t>
    </dgm:pt>
    <dgm:pt modelId="{683477D7-7ECE-4404-9923-EAF00907D2B9}">
      <dgm:prSet phldrT="[Текст]" custT="1"/>
      <dgm:spPr/>
      <dgm:t>
        <a:bodyPr/>
        <a:lstStyle/>
        <a:p>
          <a:r>
            <a:rPr lang="ru-RU" sz="3200" dirty="0" smtClean="0"/>
            <a:t>Значение</a:t>
          </a:r>
          <a:endParaRPr lang="ru-RU" sz="3200" dirty="0"/>
        </a:p>
      </dgm:t>
    </dgm:pt>
    <dgm:pt modelId="{17775298-7C2B-4D0E-B004-61954D94683E}" type="parTrans" cxnId="{B365EB17-E37A-4FFE-B166-21BB15EDB98A}">
      <dgm:prSet/>
      <dgm:spPr/>
      <dgm:t>
        <a:bodyPr/>
        <a:lstStyle/>
        <a:p>
          <a:endParaRPr lang="ru-RU"/>
        </a:p>
      </dgm:t>
    </dgm:pt>
    <dgm:pt modelId="{BABAC530-9A1A-4A3D-B21F-0B3A0D613F88}" type="sibTrans" cxnId="{B365EB17-E37A-4FFE-B166-21BB15EDB98A}">
      <dgm:prSet/>
      <dgm:spPr/>
      <dgm:t>
        <a:bodyPr/>
        <a:lstStyle/>
        <a:p>
          <a:endParaRPr lang="ru-RU"/>
        </a:p>
      </dgm:t>
    </dgm:pt>
    <dgm:pt modelId="{AD9E980D-EC00-4CC3-876F-37B59973DFEF}" type="pres">
      <dgm:prSet presAssocID="{557B5D2C-F585-4CB9-BC27-59BD93A9FCE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"/>
        </a:p>
      </dgm:t>
    </dgm:pt>
    <dgm:pt modelId="{9B857334-26B4-4BDD-88DF-90E23CF0039C}" type="pres">
      <dgm:prSet presAssocID="{73C7D63B-6457-426A-902E-9F3C7974AE5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9EC840-7A01-4121-8E14-22B920796159}" type="pres">
      <dgm:prSet presAssocID="{43AFECC9-5321-4D51-BE78-414051210DCF}" presName="sibTrans" presStyleCnt="0"/>
      <dgm:spPr/>
    </dgm:pt>
    <dgm:pt modelId="{3CC4C639-1FD9-4E72-96C1-318FDD37FBAC}" type="pres">
      <dgm:prSet presAssocID="{D41D2E1A-B8DC-4CF2-A539-C68430BD402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"/>
        </a:p>
      </dgm:t>
    </dgm:pt>
    <dgm:pt modelId="{CFC25283-78E0-46E3-B5D9-50A87391A5EC}" type="pres">
      <dgm:prSet presAssocID="{D02B3BC4-9544-4B57-91AA-64425CB55B03}" presName="sibTrans" presStyleCnt="0"/>
      <dgm:spPr/>
    </dgm:pt>
    <dgm:pt modelId="{C234A21F-7A5D-4381-A3AA-41B90293A6EB}" type="pres">
      <dgm:prSet presAssocID="{9B5893F1-F89C-40CB-8B1B-C030A6475EC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"/>
        </a:p>
      </dgm:t>
    </dgm:pt>
    <dgm:pt modelId="{98F23C41-C151-4B53-8150-ABFBCE6A921C}" type="pres">
      <dgm:prSet presAssocID="{7129D691-C48C-4D28-9833-DC5E6C83B749}" presName="sibTrans" presStyleCnt="0"/>
      <dgm:spPr/>
    </dgm:pt>
    <dgm:pt modelId="{9500F300-AD9B-4E6F-B8D0-DFFC6E786081}" type="pres">
      <dgm:prSet presAssocID="{683477D7-7ECE-4404-9923-EAF00907D2B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"/>
        </a:p>
      </dgm:t>
    </dgm:pt>
  </dgm:ptLst>
  <dgm:cxnLst>
    <dgm:cxn modelId="{8F7E6A78-AFA9-45B0-9E3D-3E785A56B67A}" srcId="{557B5D2C-F585-4CB9-BC27-59BD93A9FCEB}" destId="{9B5893F1-F89C-40CB-8B1B-C030A6475ECF}" srcOrd="2" destOrd="0" parTransId="{7E3AFEDC-4FCC-48B7-B8F0-17BAD52D3CD0}" sibTransId="{7129D691-C48C-4D28-9833-DC5E6C83B749}"/>
    <dgm:cxn modelId="{08C41B4A-9DFE-435A-86BF-2149DFA63FE4}" type="presOf" srcId="{D41D2E1A-B8DC-4CF2-A539-C68430BD402E}" destId="{3CC4C639-1FD9-4E72-96C1-318FDD37FBAC}" srcOrd="0" destOrd="0" presId="urn:microsoft.com/office/officeart/2005/8/layout/default"/>
    <dgm:cxn modelId="{86F73D88-8D99-45BB-AEB3-98FEAA88ACD7}" srcId="{557B5D2C-F585-4CB9-BC27-59BD93A9FCEB}" destId="{D41D2E1A-B8DC-4CF2-A539-C68430BD402E}" srcOrd="1" destOrd="0" parTransId="{22429F7E-CB14-4CC1-A701-E1F13B362D50}" sibTransId="{D02B3BC4-9544-4B57-91AA-64425CB55B03}"/>
    <dgm:cxn modelId="{AD189355-3895-46E4-BE2C-8A35E35F8C57}" type="presOf" srcId="{73C7D63B-6457-426A-902E-9F3C7974AE57}" destId="{9B857334-26B4-4BDD-88DF-90E23CF0039C}" srcOrd="0" destOrd="0" presId="urn:microsoft.com/office/officeart/2005/8/layout/default"/>
    <dgm:cxn modelId="{F79EA04D-F314-474C-8471-B026210ED115}" srcId="{557B5D2C-F585-4CB9-BC27-59BD93A9FCEB}" destId="{73C7D63B-6457-426A-902E-9F3C7974AE57}" srcOrd="0" destOrd="0" parTransId="{9665518B-831D-48CB-9217-5FCB28FED06F}" sibTransId="{43AFECC9-5321-4D51-BE78-414051210DCF}"/>
    <dgm:cxn modelId="{6003F214-FB92-4E6B-ACEA-5E06168C440B}" type="presOf" srcId="{683477D7-7ECE-4404-9923-EAF00907D2B9}" destId="{9500F300-AD9B-4E6F-B8D0-DFFC6E786081}" srcOrd="0" destOrd="0" presId="urn:microsoft.com/office/officeart/2005/8/layout/default"/>
    <dgm:cxn modelId="{B365EB17-E37A-4FFE-B166-21BB15EDB98A}" srcId="{557B5D2C-F585-4CB9-BC27-59BD93A9FCEB}" destId="{683477D7-7ECE-4404-9923-EAF00907D2B9}" srcOrd="3" destOrd="0" parTransId="{17775298-7C2B-4D0E-B004-61954D94683E}" sibTransId="{BABAC530-9A1A-4A3D-B21F-0B3A0D613F88}"/>
    <dgm:cxn modelId="{A7943B23-4CCA-4EFB-AD03-ACDB0F844BC5}" type="presOf" srcId="{9B5893F1-F89C-40CB-8B1B-C030A6475ECF}" destId="{C234A21F-7A5D-4381-A3AA-41B90293A6EB}" srcOrd="0" destOrd="0" presId="urn:microsoft.com/office/officeart/2005/8/layout/default"/>
    <dgm:cxn modelId="{7BD11D19-A3F1-4FC4-9FA3-D3DFB79776F3}" type="presOf" srcId="{557B5D2C-F585-4CB9-BC27-59BD93A9FCEB}" destId="{AD9E980D-EC00-4CC3-876F-37B59973DFEF}" srcOrd="0" destOrd="0" presId="urn:microsoft.com/office/officeart/2005/8/layout/default"/>
    <dgm:cxn modelId="{98149E5C-6699-4E16-A5A3-C44397DD13A3}" type="presParOf" srcId="{AD9E980D-EC00-4CC3-876F-37B59973DFEF}" destId="{9B857334-26B4-4BDD-88DF-90E23CF0039C}" srcOrd="0" destOrd="0" presId="urn:microsoft.com/office/officeart/2005/8/layout/default"/>
    <dgm:cxn modelId="{713C821A-0D4E-4F6B-A0E2-A55FD6D424FD}" type="presParOf" srcId="{AD9E980D-EC00-4CC3-876F-37B59973DFEF}" destId="{A89EC840-7A01-4121-8E14-22B920796159}" srcOrd="1" destOrd="0" presId="urn:microsoft.com/office/officeart/2005/8/layout/default"/>
    <dgm:cxn modelId="{48F6933C-1A1D-4331-8E87-27F00FDB3389}" type="presParOf" srcId="{AD9E980D-EC00-4CC3-876F-37B59973DFEF}" destId="{3CC4C639-1FD9-4E72-96C1-318FDD37FBAC}" srcOrd="2" destOrd="0" presId="urn:microsoft.com/office/officeart/2005/8/layout/default"/>
    <dgm:cxn modelId="{B4BE84FE-90AE-4773-93BA-29BC33E40E75}" type="presParOf" srcId="{AD9E980D-EC00-4CC3-876F-37B59973DFEF}" destId="{CFC25283-78E0-46E3-B5D9-50A87391A5EC}" srcOrd="3" destOrd="0" presId="urn:microsoft.com/office/officeart/2005/8/layout/default"/>
    <dgm:cxn modelId="{0E9F1E0F-F129-4597-9A81-3DB87D5FEE49}" type="presParOf" srcId="{AD9E980D-EC00-4CC3-876F-37B59973DFEF}" destId="{C234A21F-7A5D-4381-A3AA-41B90293A6EB}" srcOrd="4" destOrd="0" presId="urn:microsoft.com/office/officeart/2005/8/layout/default"/>
    <dgm:cxn modelId="{2F438E0B-4ED6-4917-9CB1-C6A856DA5613}" type="presParOf" srcId="{AD9E980D-EC00-4CC3-876F-37B59973DFEF}" destId="{98F23C41-C151-4B53-8150-ABFBCE6A921C}" srcOrd="5" destOrd="0" presId="urn:microsoft.com/office/officeart/2005/8/layout/default"/>
    <dgm:cxn modelId="{A51C3447-CD18-425F-A1A5-C62E4E2B1F95}" type="presParOf" srcId="{AD9E980D-EC00-4CC3-876F-37B59973DFEF}" destId="{9500F300-AD9B-4E6F-B8D0-DFFC6E78608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857334-26B4-4BDD-88DF-90E23CF0039C}">
      <dsp:nvSpPr>
        <dsp:cNvPr id="0" name=""/>
        <dsp:cNvSpPr/>
      </dsp:nvSpPr>
      <dsp:spPr>
        <a:xfrm>
          <a:off x="460905" y="1047"/>
          <a:ext cx="3479899" cy="208793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Многообразие</a:t>
          </a:r>
          <a:endParaRPr lang="ru-RU" sz="3200" kern="1200" dirty="0"/>
        </a:p>
      </dsp:txBody>
      <dsp:txXfrm>
        <a:off x="460905" y="1047"/>
        <a:ext cx="3479899" cy="2087939"/>
      </dsp:txXfrm>
    </dsp:sp>
    <dsp:sp modelId="{3CC4C639-1FD9-4E72-96C1-318FDD37FBAC}">
      <dsp:nvSpPr>
        <dsp:cNvPr id="0" name=""/>
        <dsp:cNvSpPr/>
      </dsp:nvSpPr>
      <dsp:spPr>
        <a:xfrm>
          <a:off x="4288794" y="1047"/>
          <a:ext cx="3479899" cy="2087939"/>
        </a:xfrm>
        <a:prstGeom prst="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Среда обитания</a:t>
          </a:r>
          <a:endParaRPr lang="ru-RU" sz="3200" kern="1200" dirty="0"/>
        </a:p>
      </dsp:txBody>
      <dsp:txXfrm>
        <a:off x="4288794" y="1047"/>
        <a:ext cx="3479899" cy="2087939"/>
      </dsp:txXfrm>
    </dsp:sp>
    <dsp:sp modelId="{C234A21F-7A5D-4381-A3AA-41B90293A6EB}">
      <dsp:nvSpPr>
        <dsp:cNvPr id="0" name=""/>
        <dsp:cNvSpPr/>
      </dsp:nvSpPr>
      <dsp:spPr>
        <a:xfrm>
          <a:off x="460905" y="2436976"/>
          <a:ext cx="3479899" cy="2087939"/>
        </a:xfrm>
        <a:prstGeom prst="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Образ жизни</a:t>
          </a:r>
          <a:endParaRPr lang="ru-RU" sz="3200" kern="1200" dirty="0"/>
        </a:p>
      </dsp:txBody>
      <dsp:txXfrm>
        <a:off x="460905" y="2436976"/>
        <a:ext cx="3479899" cy="2087939"/>
      </dsp:txXfrm>
    </dsp:sp>
    <dsp:sp modelId="{9500F300-AD9B-4E6F-B8D0-DFFC6E786081}">
      <dsp:nvSpPr>
        <dsp:cNvPr id="0" name=""/>
        <dsp:cNvSpPr/>
      </dsp:nvSpPr>
      <dsp:spPr>
        <a:xfrm>
          <a:off x="4288794" y="2436976"/>
          <a:ext cx="3479899" cy="2087939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Значение</a:t>
          </a:r>
          <a:endParaRPr lang="ru-RU" sz="3200" kern="1200" dirty="0"/>
        </a:p>
      </dsp:txBody>
      <dsp:txXfrm>
        <a:off x="4288794" y="2436976"/>
        <a:ext cx="3479899" cy="20879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Строение и образ жизни </a:t>
            </a:r>
            <a:r>
              <a:rPr lang="ru-RU" b="1" smtClean="0">
                <a:solidFill>
                  <a:srgbClr val="7030A0"/>
                </a:solidFill>
              </a:rPr>
              <a:t>ресничных червей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" t="7548" r="2051" b="2331"/>
          <a:stretch/>
        </p:blipFill>
        <p:spPr bwMode="auto">
          <a:xfrm>
            <a:off x="1691680" y="1412776"/>
            <a:ext cx="5040559" cy="351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68867" y="5085184"/>
            <a:ext cx="184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62343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Запомните: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Кожно-мускульный мешок</a:t>
            </a:r>
          </a:p>
          <a:p>
            <a:r>
              <a:rPr lang="ru-RU" b="1" dirty="0" smtClean="0"/>
              <a:t>Реснички</a:t>
            </a:r>
          </a:p>
          <a:p>
            <a:r>
              <a:rPr lang="ru-RU" b="1" dirty="0" smtClean="0"/>
              <a:t>Пищеварительная система</a:t>
            </a:r>
          </a:p>
          <a:p>
            <a:r>
              <a:rPr lang="ru-RU" b="1" dirty="0" smtClean="0"/>
              <a:t>Нервная система</a:t>
            </a:r>
          </a:p>
          <a:p>
            <a:r>
              <a:rPr lang="ru-RU" b="1" dirty="0" smtClean="0"/>
              <a:t>Выделительная система</a:t>
            </a:r>
          </a:p>
          <a:p>
            <a:r>
              <a:rPr lang="ru-RU" b="1" dirty="0" smtClean="0"/>
              <a:t>Половая система</a:t>
            </a:r>
          </a:p>
          <a:p>
            <a:r>
              <a:rPr lang="ru-RU" b="1" dirty="0" smtClean="0"/>
              <a:t>Половое и бесполое размножение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84520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Особенности жизнедеятельности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sz="3100" b="1" dirty="0" smtClean="0">
                <a:solidFill>
                  <a:srgbClr val="C00000"/>
                </a:solidFill>
              </a:rPr>
              <a:t>соотнесите понятия из первого и второго столбика</a:t>
            </a:r>
            <a:endParaRPr lang="ru-RU" sz="31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0070C0"/>
                </a:solidFill>
              </a:rPr>
              <a:t>Движение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0070C0"/>
                </a:solidFill>
              </a:rPr>
              <a:t>Питание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0070C0"/>
                </a:solidFill>
              </a:rPr>
              <a:t>Дыхание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0070C0"/>
                </a:solidFill>
              </a:rPr>
              <a:t>Выделение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0070C0"/>
                </a:solidFill>
              </a:rPr>
              <a:t>Размножение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0070C0"/>
                </a:solidFill>
              </a:rPr>
              <a:t>Регенерация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0070C0"/>
                </a:solidFill>
              </a:rPr>
              <a:t>Раздражимость</a:t>
            </a:r>
          </a:p>
          <a:p>
            <a:pPr marL="514350" indent="-514350">
              <a:buFont typeface="+mj-lt"/>
              <a:buAutoNum type="arabicPeriod"/>
            </a:pP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lphaLcParenR"/>
            </a:pPr>
            <a:r>
              <a:rPr lang="ru-RU" b="1" dirty="0" smtClean="0">
                <a:solidFill>
                  <a:srgbClr val="009900"/>
                </a:solidFill>
              </a:rPr>
              <a:t>Система разветвленных канальцев</a:t>
            </a:r>
          </a:p>
          <a:p>
            <a:pPr marL="514350" indent="-514350">
              <a:buFont typeface="+mj-lt"/>
              <a:buAutoNum type="alphaLcParenR"/>
            </a:pPr>
            <a:r>
              <a:rPr lang="ru-RU" b="1" dirty="0" smtClean="0">
                <a:solidFill>
                  <a:srgbClr val="009900"/>
                </a:solidFill>
              </a:rPr>
              <a:t>Хищники</a:t>
            </a:r>
          </a:p>
          <a:p>
            <a:pPr marL="514350" indent="-514350">
              <a:buFont typeface="+mj-lt"/>
              <a:buAutoNum type="alphaLcParenR"/>
            </a:pPr>
            <a:r>
              <a:rPr lang="ru-RU" b="1" dirty="0" smtClean="0">
                <a:solidFill>
                  <a:srgbClr val="009900"/>
                </a:solidFill>
              </a:rPr>
              <a:t>Гермафродиты</a:t>
            </a:r>
          </a:p>
          <a:p>
            <a:pPr marL="514350" indent="-514350">
              <a:buFont typeface="+mj-lt"/>
              <a:buAutoNum type="alphaLcParenR"/>
            </a:pPr>
            <a:r>
              <a:rPr lang="ru-RU" b="1" dirty="0" smtClean="0">
                <a:solidFill>
                  <a:srgbClr val="009900"/>
                </a:solidFill>
              </a:rPr>
              <a:t>Диффузия</a:t>
            </a:r>
          </a:p>
          <a:p>
            <a:pPr marL="514350" indent="-514350">
              <a:buFont typeface="+mj-lt"/>
              <a:buAutoNum type="alphaLcParenR"/>
            </a:pPr>
            <a:r>
              <a:rPr lang="ru-RU" b="1" dirty="0" smtClean="0">
                <a:solidFill>
                  <a:srgbClr val="009900"/>
                </a:solidFill>
              </a:rPr>
              <a:t>Нервная система</a:t>
            </a:r>
          </a:p>
          <a:p>
            <a:pPr marL="514350" indent="-514350">
              <a:buFont typeface="+mj-lt"/>
              <a:buAutoNum type="alphaLcParenR"/>
            </a:pPr>
            <a:r>
              <a:rPr lang="ru-RU" b="1" dirty="0" smtClean="0">
                <a:solidFill>
                  <a:srgbClr val="009900"/>
                </a:solidFill>
              </a:rPr>
              <a:t>Мышцы</a:t>
            </a:r>
          </a:p>
          <a:p>
            <a:pPr marL="514350" indent="-514350">
              <a:buFont typeface="+mj-lt"/>
              <a:buAutoNum type="alphaLcParenR"/>
            </a:pPr>
            <a:r>
              <a:rPr lang="ru-RU" b="1" dirty="0" smtClean="0">
                <a:solidFill>
                  <a:srgbClr val="009900"/>
                </a:solidFill>
              </a:rPr>
              <a:t>Восстановление утраченных частей тела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3992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Особенности внутреннего строения </a:t>
            </a:r>
            <a:endParaRPr lang="ru-RU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36" b="44303"/>
          <a:stretch/>
        </p:blipFill>
        <p:spPr bwMode="auto">
          <a:xfrm>
            <a:off x="472611" y="1196752"/>
            <a:ext cx="7659264" cy="307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4509120"/>
            <a:ext cx="77048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Системы органов: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7030A0"/>
                </a:solidFill>
              </a:rPr>
              <a:t>Пищеварительная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7030A0"/>
                </a:solidFill>
              </a:rPr>
              <a:t>Нервная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7030A0"/>
                </a:solidFill>
              </a:rPr>
              <a:t>Выделительная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7030A0"/>
                </a:solidFill>
              </a:rPr>
              <a:t>Система органов размножения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346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Особенности внутреннего строения </a:t>
            </a:r>
            <a:r>
              <a:rPr lang="ru-RU" dirty="0" smtClean="0"/>
              <a:t>(на поперечном разрезе)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26" t="20969" r="-2" b="5391"/>
          <a:stretch/>
        </p:blipFill>
        <p:spPr bwMode="auto">
          <a:xfrm>
            <a:off x="205483" y="1613042"/>
            <a:ext cx="8791167" cy="4768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3389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Домашнее задание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Изучить </a:t>
            </a:r>
            <a:r>
              <a:rPr lang="ru-RU" dirty="0" smtClean="0"/>
              <a:t>§5</a:t>
            </a:r>
            <a:r>
              <a:rPr lang="ru-RU" dirty="0" smtClean="0"/>
              <a:t>, записи </a:t>
            </a:r>
            <a:r>
              <a:rPr lang="ru-RU" dirty="0" smtClean="0"/>
              <a:t>в </a:t>
            </a:r>
            <a:r>
              <a:rPr lang="ru-RU" dirty="0" smtClean="0"/>
              <a:t>тетради</a:t>
            </a:r>
          </a:p>
          <a:p>
            <a:r>
              <a:rPr lang="ru-RU" dirty="0" err="1" smtClean="0"/>
              <a:t>Индивид.задания</a:t>
            </a:r>
            <a:r>
              <a:rPr lang="ru-RU" dirty="0" smtClean="0"/>
              <a:t> :сообщения.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5531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Проверь себя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6703951"/>
              </p:ext>
            </p:extLst>
          </p:nvPr>
        </p:nvGraphicFramePr>
        <p:xfrm>
          <a:off x="457200" y="1600200"/>
          <a:ext cx="8229600" cy="183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34" t="67337"/>
          <a:stretch/>
        </p:blipFill>
        <p:spPr bwMode="auto">
          <a:xfrm>
            <a:off x="467544" y="1628800"/>
            <a:ext cx="1963633" cy="1317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" t="37750" r="68116" b="17534"/>
          <a:stretch/>
        </p:blipFill>
        <p:spPr bwMode="auto">
          <a:xfrm>
            <a:off x="7020272" y="1700808"/>
            <a:ext cx="1200928" cy="130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" t="34395" r="68614" b="29102"/>
          <a:stretch/>
        </p:blipFill>
        <p:spPr bwMode="auto">
          <a:xfrm>
            <a:off x="2626362" y="1669123"/>
            <a:ext cx="1440160" cy="1366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78" t="2378"/>
          <a:stretch/>
        </p:blipFill>
        <p:spPr bwMode="auto">
          <a:xfrm>
            <a:off x="5220071" y="1628800"/>
            <a:ext cx="601761" cy="139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3661573"/>
            <a:ext cx="89638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Какими цифрами обозначены животные из типа Плоские черви?</a:t>
            </a:r>
          </a:p>
          <a:p>
            <a:r>
              <a:rPr lang="ru-RU" sz="2400" b="1" dirty="0" smtClean="0"/>
              <a:t>По каким признакам вы их определили?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098908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Проверь себя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31" t="23475"/>
          <a:stretch/>
        </p:blipFill>
        <p:spPr bwMode="auto">
          <a:xfrm>
            <a:off x="0" y="1412776"/>
            <a:ext cx="8936567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23794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Проверь себя: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В чем усложнение в строении </a:t>
            </a:r>
            <a:r>
              <a:rPr lang="ru-RU" b="1" dirty="0"/>
              <a:t>п</a:t>
            </a:r>
            <a:r>
              <a:rPr lang="ru-RU" b="1" dirty="0" smtClean="0"/>
              <a:t>лоских червей по сравнению с кишечнополостными </a:t>
            </a:r>
          </a:p>
          <a:p>
            <a:r>
              <a:rPr lang="ru-RU" b="1" dirty="0" smtClean="0"/>
              <a:t>По каким признакам белую </a:t>
            </a:r>
            <a:r>
              <a:rPr lang="ru-RU" b="1" dirty="0" err="1" smtClean="0"/>
              <a:t>планарию</a:t>
            </a:r>
            <a:r>
              <a:rPr lang="ru-RU" b="1" dirty="0" smtClean="0"/>
              <a:t> относят к типу Плоские черви?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75394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62" y="215494"/>
            <a:ext cx="8615718" cy="645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7867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Общие признаки </a:t>
            </a:r>
            <a:r>
              <a:rPr lang="ru-RU" sz="4000" b="1" dirty="0">
                <a:solidFill>
                  <a:srgbClr val="7030A0"/>
                </a:solidFill>
              </a:rPr>
              <a:t>т</a:t>
            </a:r>
            <a:r>
              <a:rPr lang="ru-RU" sz="4000" b="1" dirty="0" smtClean="0">
                <a:solidFill>
                  <a:srgbClr val="7030A0"/>
                </a:solidFill>
              </a:rPr>
              <a:t>ипа Плоские черви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" t="24801"/>
          <a:stretch/>
        </p:blipFill>
        <p:spPr bwMode="auto">
          <a:xfrm>
            <a:off x="1115616" y="1268760"/>
            <a:ext cx="6983713" cy="398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6945" y="5661248"/>
            <a:ext cx="7560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Подумайте: </a:t>
            </a:r>
            <a:r>
              <a:rPr lang="ru-RU" sz="2800" b="1" i="1" dirty="0" smtClean="0">
                <a:solidFill>
                  <a:srgbClr val="C00000"/>
                </a:solidFill>
              </a:rPr>
              <a:t>какие общие признаки Плоских червей описаны в тексте?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685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Характеристика типа</a:t>
            </a:r>
            <a:endParaRPr lang="ru-RU" b="1" dirty="0">
              <a:solidFill>
                <a:srgbClr val="7030A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57006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9915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Общие признаки типа Плоские черви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68" t="22530"/>
          <a:stretch/>
        </p:blipFill>
        <p:spPr bwMode="auto">
          <a:xfrm>
            <a:off x="395536" y="1556792"/>
            <a:ext cx="8183801" cy="4649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5778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Особенности строения белой планарии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" t="20169" b="12641"/>
          <a:stretch/>
        </p:blipFill>
        <p:spPr bwMode="auto">
          <a:xfrm>
            <a:off x="467544" y="1556792"/>
            <a:ext cx="8400642" cy="4296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5462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Нам помогает учебник 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§5</a:t>
            </a:r>
            <a:r>
              <a:rPr lang="ru-RU" dirty="0" smtClean="0">
                <a:solidFill>
                  <a:srgbClr val="7030A0"/>
                </a:solidFill>
              </a:rPr>
              <a:t>стр23-24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Как называются </a:t>
            </a:r>
            <a:r>
              <a:rPr lang="ru-RU" b="1" dirty="0" smtClean="0"/>
              <a:t>мышцы</a:t>
            </a:r>
            <a:r>
              <a:rPr lang="ru-RU" b="1" dirty="0" smtClean="0"/>
              <a:t> </a:t>
            </a:r>
            <a:r>
              <a:rPr lang="ru-RU" b="1" dirty="0" smtClean="0"/>
              <a:t>тела плоских червей</a:t>
            </a:r>
            <a:r>
              <a:rPr lang="ru-RU" b="1" dirty="0" smtClean="0"/>
              <a:t>?</a:t>
            </a:r>
            <a:endParaRPr lang="ru-RU" b="1" dirty="0" smtClean="0"/>
          </a:p>
          <a:p>
            <a:r>
              <a:rPr lang="ru-RU" b="1" dirty="0" smtClean="0"/>
              <a:t>Тип симметрии тела?</a:t>
            </a:r>
          </a:p>
          <a:p>
            <a:r>
              <a:rPr lang="ru-RU" b="1" dirty="0" smtClean="0"/>
              <a:t>Особенности движений плоских червей по сравнению </a:t>
            </a:r>
            <a:r>
              <a:rPr lang="ru-RU" b="1" dirty="0" smtClean="0"/>
              <a:t>со стрекающими?</a:t>
            </a:r>
            <a:endParaRPr lang="ru-RU" b="1" dirty="0" smtClean="0"/>
          </a:p>
          <a:p>
            <a:r>
              <a:rPr lang="ru-RU" b="1" dirty="0" smtClean="0"/>
              <a:t>Какие особенности строения плоских червей обеспечивают более сложные движения?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37084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Запомните: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 smtClean="0"/>
              <a:t>Кольцевые,косые,продольные</a:t>
            </a:r>
            <a:r>
              <a:rPr lang="ru-RU" b="1" dirty="0" smtClean="0"/>
              <a:t> мышцы образуют кожно-мускульный мешок</a:t>
            </a:r>
            <a:endParaRPr lang="ru-RU" b="1" dirty="0" smtClean="0"/>
          </a:p>
          <a:p>
            <a:r>
              <a:rPr lang="ru-RU" b="1" dirty="0" smtClean="0"/>
              <a:t>Двусторонняя симметрия тела</a:t>
            </a:r>
          </a:p>
          <a:p>
            <a:r>
              <a:rPr lang="ru-RU" b="1" dirty="0" smtClean="0"/>
              <a:t>Тело плоское</a:t>
            </a:r>
          </a:p>
          <a:p>
            <a:r>
              <a:rPr lang="ru-RU" b="1" dirty="0" smtClean="0"/>
              <a:t>Полость тела заполнена соединительной тканью</a:t>
            </a:r>
          </a:p>
          <a:p>
            <a:r>
              <a:rPr lang="ru-RU" b="1" dirty="0" smtClean="0"/>
              <a:t>Имеются передний и задний конец тела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722331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Особенности внешнего строения планарии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/>
              <a:t>Чем отличаются передний и задний концы тела?</a:t>
            </a:r>
          </a:p>
          <a:p>
            <a:r>
              <a:rPr lang="ru-RU" b="1" dirty="0" smtClean="0"/>
              <a:t>Чем отличаются по строению спинная и брюшная части тела планарии?</a:t>
            </a:r>
          </a:p>
          <a:p>
            <a:r>
              <a:rPr lang="ru-RU" b="1" dirty="0" smtClean="0"/>
              <a:t>Особенности строения кожи?</a:t>
            </a:r>
            <a:endParaRPr lang="ru-RU" b="1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4038600" cy="2551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24448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243</Words>
  <Application>Microsoft Office PowerPoint</Application>
  <PresentationFormat>Экран (4:3)</PresentationFormat>
  <Paragraphs>72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Строение и образ жизни ресничных червей</vt:lpstr>
      <vt:lpstr>Презентация PowerPoint</vt:lpstr>
      <vt:lpstr>Общие признаки типа Плоские черви</vt:lpstr>
      <vt:lpstr>Характеристика типа</vt:lpstr>
      <vt:lpstr>Общие признаки типа Плоские черви</vt:lpstr>
      <vt:lpstr>Особенности строения белой планарии</vt:lpstr>
      <vt:lpstr>Нам помогает учебник  §5стр23-24</vt:lpstr>
      <vt:lpstr>Запомните:</vt:lpstr>
      <vt:lpstr>Особенности внешнего строения планарии</vt:lpstr>
      <vt:lpstr>Запомните:</vt:lpstr>
      <vt:lpstr>Особенности жизнедеятельности соотнесите понятия из первого и второго столбика</vt:lpstr>
      <vt:lpstr>Особенности внутреннего строения </vt:lpstr>
      <vt:lpstr>Особенности внутреннего строения (на поперечном разрезе)</vt:lpstr>
      <vt:lpstr>Домашнее задание </vt:lpstr>
      <vt:lpstr>Проверь себя</vt:lpstr>
      <vt:lpstr>Проверь себя</vt:lpstr>
      <vt:lpstr>Проверь себя: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Тип Плоские черви. Класс Ресничные</dc:title>
  <dc:creator>Асташина</dc:creator>
  <cp:lastModifiedBy>Admin</cp:lastModifiedBy>
  <cp:revision>21</cp:revision>
  <dcterms:created xsi:type="dcterms:W3CDTF">2020-10-09T14:55:11Z</dcterms:created>
  <dcterms:modified xsi:type="dcterms:W3CDTF">2024-09-17T13:38:21Z</dcterms:modified>
</cp:coreProperties>
</file>