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95" r:id="rId6"/>
    <p:sldId id="260" r:id="rId7"/>
    <p:sldId id="262" r:id="rId8"/>
    <p:sldId id="264" r:id="rId9"/>
    <p:sldId id="290" r:id="rId10"/>
    <p:sldId id="263" r:id="rId11"/>
    <p:sldId id="261" r:id="rId12"/>
    <p:sldId id="265" r:id="rId13"/>
    <p:sldId id="267" r:id="rId14"/>
    <p:sldId id="294" r:id="rId15"/>
    <p:sldId id="284" r:id="rId16"/>
    <p:sldId id="291" r:id="rId17"/>
    <p:sldId id="273" r:id="rId18"/>
    <p:sldId id="296" r:id="rId19"/>
    <p:sldId id="292" r:id="rId20"/>
    <p:sldId id="293" r:id="rId21"/>
    <p:sldId id="282" r:id="rId22"/>
    <p:sldId id="269" r:id="rId23"/>
    <p:sldId id="275" r:id="rId24"/>
    <p:sldId id="274" r:id="rId25"/>
    <p:sldId id="277" r:id="rId26"/>
    <p:sldId id="278" r:id="rId27"/>
    <p:sldId id="279" r:id="rId28"/>
    <p:sldId id="280" r:id="rId29"/>
    <p:sldId id="281" r:id="rId30"/>
    <p:sldId id="283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474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55A16-08DC-4A77-B44C-312157823058}" type="datetimeFigureOut">
              <a:rPr lang="ru-RU" smtClean="0"/>
              <a:pPr/>
              <a:t>08.09.2024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F6989-E088-4BBE-806C-70DCB6E42E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55A16-08DC-4A77-B44C-312157823058}" type="datetimeFigureOut">
              <a:rPr lang="ru-RU" smtClean="0"/>
              <a:pPr/>
              <a:t>08.09.2024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F6989-E088-4BBE-806C-70DCB6E42E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55A16-08DC-4A77-B44C-312157823058}" type="datetimeFigureOut">
              <a:rPr lang="ru-RU" smtClean="0"/>
              <a:pPr/>
              <a:t>08.09.2024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F6989-E088-4BBE-806C-70DCB6E42E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55A16-08DC-4A77-B44C-312157823058}" type="datetimeFigureOut">
              <a:rPr lang="ru-RU" smtClean="0"/>
              <a:pPr/>
              <a:t>08.09.2024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F6989-E088-4BBE-806C-70DCB6E42E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55A16-08DC-4A77-B44C-312157823058}" type="datetimeFigureOut">
              <a:rPr lang="ru-RU" smtClean="0"/>
              <a:pPr/>
              <a:t>08.09.2024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F6989-E088-4BBE-806C-70DCB6E42E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55A16-08DC-4A77-B44C-312157823058}" type="datetimeFigureOut">
              <a:rPr lang="ru-RU" smtClean="0"/>
              <a:pPr/>
              <a:t>08.09.2024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F6989-E088-4BBE-806C-70DCB6E42E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55A16-08DC-4A77-B44C-312157823058}" type="datetimeFigureOut">
              <a:rPr lang="ru-RU" smtClean="0"/>
              <a:pPr/>
              <a:t>08.09.2024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F6989-E088-4BBE-806C-70DCB6E42E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55A16-08DC-4A77-B44C-312157823058}" type="datetimeFigureOut">
              <a:rPr lang="ru-RU" smtClean="0"/>
              <a:pPr/>
              <a:t>08.09.2024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F6989-E088-4BBE-806C-70DCB6E42E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55A16-08DC-4A77-B44C-312157823058}" type="datetimeFigureOut">
              <a:rPr lang="ru-RU" smtClean="0"/>
              <a:pPr/>
              <a:t>08.09.2024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F6989-E088-4BBE-806C-70DCB6E42E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55A16-08DC-4A77-B44C-312157823058}" type="datetimeFigureOut">
              <a:rPr lang="ru-RU" smtClean="0"/>
              <a:pPr/>
              <a:t>08.09.2024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F6989-E088-4BBE-806C-70DCB6E42E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55A16-08DC-4A77-B44C-312157823058}" type="datetimeFigureOut">
              <a:rPr lang="ru-RU" smtClean="0"/>
              <a:pPr/>
              <a:t>08.09.2024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F6989-E088-4BBE-806C-70DCB6E42E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155A16-08DC-4A77-B44C-312157823058}" type="datetimeFigureOut">
              <a:rPr lang="ru-RU" smtClean="0"/>
              <a:pPr/>
              <a:t>08.09.2024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3F6989-E088-4BBE-806C-70DCB6E42EC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uchebana5.ru/images/1406/2811079/1999505a.jpg"/>
          <p:cNvPicPr>
            <a:picLocks noChangeAspect="1" noChangeArrowheads="1"/>
          </p:cNvPicPr>
          <p:nvPr/>
        </p:nvPicPr>
        <p:blipFill>
          <a:blip r:embed="rId2" cstate="print"/>
          <a:srcRect l="3251" r="515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43608" y="1340768"/>
            <a:ext cx="7200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4400" b="1" dirty="0" smtClean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ОСОБЕННОСТИ СТРОЕНИЕ ВЕГЕТАТИВНЫХ ОРГАНОВ РАСТЕНЙ</a:t>
            </a:r>
            <a:r>
              <a:rPr lang="ru-RU" sz="4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2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2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4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2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31032" y="260648"/>
            <a:ext cx="8389440" cy="100811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КОРНЕВАЯ СИСТЕМА</a:t>
            </a:r>
          </a:p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Совокупность всех корней растения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http://fs00.infourok.ru/images/doc/222/16895/2/img4.jpg"/>
          <p:cNvPicPr>
            <a:picLocks noChangeAspect="1" noChangeArrowheads="1"/>
          </p:cNvPicPr>
          <p:nvPr/>
        </p:nvPicPr>
        <p:blipFill>
          <a:blip r:embed="rId2" cstate="print"/>
          <a:srcRect t="24800" r="17313" b="7601"/>
          <a:stretch>
            <a:fillRect/>
          </a:stretch>
        </p:blipFill>
        <p:spPr bwMode="auto">
          <a:xfrm>
            <a:off x="899592" y="1484784"/>
            <a:ext cx="7560840" cy="4635896"/>
          </a:xfrm>
          <a:prstGeom prst="rect">
            <a:avLst/>
          </a:prstGeom>
          <a:noFill/>
        </p:spPr>
      </p:pic>
      <p:sp>
        <p:nvSpPr>
          <p:cNvPr id="4" name="Скругленный прямоугольник 3"/>
          <p:cNvSpPr/>
          <p:nvPr/>
        </p:nvSpPr>
        <p:spPr>
          <a:xfrm>
            <a:off x="1043608" y="5877272"/>
            <a:ext cx="3744416" cy="7200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Стержневая</a:t>
            </a:r>
          </a:p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Голосеменные, двудольные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436096" y="5877272"/>
            <a:ext cx="3096344" cy="64807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Мочковатая</a:t>
            </a:r>
          </a:p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Однодольные 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andrewwoodinc.com/wp-content/uploads/2014/03/root.jpg"/>
          <p:cNvPicPr>
            <a:picLocks noChangeAspect="1" noChangeArrowheads="1"/>
          </p:cNvPicPr>
          <p:nvPr/>
        </p:nvPicPr>
        <p:blipFill>
          <a:blip r:embed="rId2" cstate="print"/>
          <a:srcRect r="9051"/>
          <a:stretch>
            <a:fillRect/>
          </a:stretch>
        </p:blipFill>
        <p:spPr bwMode="auto">
          <a:xfrm>
            <a:off x="0" y="0"/>
            <a:ext cx="9355968" cy="6858000"/>
          </a:xfrm>
          <a:prstGeom prst="rect">
            <a:avLst/>
          </a:prstGeom>
          <a:noFill/>
        </p:spPr>
      </p:pic>
      <p:sp>
        <p:nvSpPr>
          <p:cNvPr id="4" name="Овал 3"/>
          <p:cNvSpPr/>
          <p:nvPr/>
        </p:nvSpPr>
        <p:spPr>
          <a:xfrm>
            <a:off x="2555776" y="332656"/>
            <a:ext cx="4248472" cy="93610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ФУНКЦИИ КОРНЯ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79512" y="1556792"/>
            <a:ext cx="4104456" cy="64807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Закрепление растения в почве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9512" y="2348880"/>
            <a:ext cx="4104456" cy="79208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Поглощение воды и минеральных веществ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9512" y="3284984"/>
            <a:ext cx="4104456" cy="50405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Синтез гормонов и ферментов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79512" y="4005064"/>
            <a:ext cx="4104456" cy="50405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Выделение некоторых веществ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79512" y="4581128"/>
            <a:ext cx="4104456" cy="50405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Запасание питательных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в-в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79512" y="5229200"/>
            <a:ext cx="4104456" cy="64807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Симбиоз с грибами и азотфиксирующими бактериями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51520" y="6021288"/>
            <a:ext cx="4032448" cy="64807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Вегетативное размножение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31032" y="260648"/>
            <a:ext cx="8389440" cy="57606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ВИДОИЗМЕНЕНИЯ КОРНЕЙ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http://ru.convdocs.org/pars_docs/refs/287/286622/286622_html_6a8d79d8.png"/>
          <p:cNvPicPr>
            <a:picLocks noChangeAspect="1" noChangeArrowheads="1"/>
          </p:cNvPicPr>
          <p:nvPr/>
        </p:nvPicPr>
        <p:blipFill>
          <a:blip r:embed="rId2" cstate="print"/>
          <a:srcRect t="13795" r="13464" b="3432"/>
          <a:stretch>
            <a:fillRect/>
          </a:stretch>
        </p:blipFill>
        <p:spPr bwMode="auto">
          <a:xfrm>
            <a:off x="0" y="4077072"/>
            <a:ext cx="8904614" cy="2520280"/>
          </a:xfrm>
          <a:prstGeom prst="rect">
            <a:avLst/>
          </a:prstGeom>
          <a:noFill/>
        </p:spPr>
      </p:pic>
      <p:pic>
        <p:nvPicPr>
          <p:cNvPr id="22534" name="Picture 6" descr="http://fs00.infourok.ru/images/doc/149/172245/img27.jpg"/>
          <p:cNvPicPr>
            <a:picLocks noChangeAspect="1" noChangeArrowheads="1"/>
          </p:cNvPicPr>
          <p:nvPr/>
        </p:nvPicPr>
        <p:blipFill>
          <a:blip r:embed="rId3" cstate="print"/>
          <a:srcRect l="55386" t="23100" r="3665" b="16001"/>
          <a:stretch>
            <a:fillRect/>
          </a:stretch>
        </p:blipFill>
        <p:spPr bwMode="auto">
          <a:xfrm>
            <a:off x="1115616" y="980728"/>
            <a:ext cx="2517797" cy="2808312"/>
          </a:xfrm>
          <a:prstGeom prst="rect">
            <a:avLst/>
          </a:prstGeom>
          <a:noFill/>
        </p:spPr>
      </p:pic>
      <p:pic>
        <p:nvPicPr>
          <p:cNvPr id="22536" name="Picture 8" descr="http://fs00.infourok.ru/images/doc/196/224341/hello_html_69c33777.png"/>
          <p:cNvPicPr>
            <a:picLocks noChangeAspect="1" noChangeArrowheads="1"/>
          </p:cNvPicPr>
          <p:nvPr/>
        </p:nvPicPr>
        <p:blipFill>
          <a:blip r:embed="rId4" cstate="print"/>
          <a:srcRect t="37799" r="-607"/>
          <a:stretch>
            <a:fillRect/>
          </a:stretch>
        </p:blipFill>
        <p:spPr bwMode="auto">
          <a:xfrm>
            <a:off x="4716016" y="1412775"/>
            <a:ext cx="3312368" cy="2335985"/>
          </a:xfrm>
          <a:prstGeom prst="rect">
            <a:avLst/>
          </a:prstGeom>
          <a:noFill/>
        </p:spPr>
      </p:pic>
      <p:sp>
        <p:nvSpPr>
          <p:cNvPr id="8" name="Скругленный прямоугольник 7"/>
          <p:cNvSpPr/>
          <p:nvPr/>
        </p:nvSpPr>
        <p:spPr>
          <a:xfrm>
            <a:off x="2267744" y="3501008"/>
            <a:ext cx="2448272" cy="648072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Корнеклубни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батат)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004048" y="3573016"/>
            <a:ext cx="3168352" cy="43204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Корнеплоды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(морковь, редька, свекла)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animals-world.ru/wp-content/uploads/2014/01/stebel.jpg"/>
          <p:cNvPicPr/>
          <p:nvPr/>
        </p:nvPicPr>
        <p:blipFill>
          <a:blip r:embed="rId2" cstate="print">
            <a:lum contrast="30000"/>
          </a:blip>
          <a:srcRect/>
          <a:stretch>
            <a:fillRect/>
          </a:stretch>
        </p:blipFill>
        <p:spPr bwMode="auto">
          <a:xfrm>
            <a:off x="2123728" y="1124744"/>
            <a:ext cx="5256583" cy="54006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251520" y="260648"/>
            <a:ext cx="8712968" cy="79208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ПОБЕГ</a:t>
            </a:r>
          </a:p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Основной орган высшего растения. Состоит из стебля листьев и почек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691680" y="1124744"/>
            <a:ext cx="2448272" cy="36004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Верхушечная почка</a:t>
            </a:r>
          </a:p>
        </p:txBody>
      </p:sp>
      <p:cxnSp>
        <p:nvCxnSpPr>
          <p:cNvPr id="6" name="Прямая соединительная линия 5"/>
          <p:cNvCxnSpPr>
            <a:stCxn id="4" idx="3"/>
          </p:cNvCxnSpPr>
          <p:nvPr/>
        </p:nvCxnSpPr>
        <p:spPr>
          <a:xfrm flipV="1">
            <a:off x="4139952" y="1268760"/>
            <a:ext cx="432048" cy="3600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Скругленный прямоугольник 8"/>
          <p:cNvSpPr/>
          <p:nvPr/>
        </p:nvSpPr>
        <p:spPr>
          <a:xfrm>
            <a:off x="1403648" y="1556792"/>
            <a:ext cx="2160240" cy="288032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Боковая почка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4572000" y="1268760"/>
            <a:ext cx="504056" cy="50405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>
            <a:stCxn id="9" idx="3"/>
          </p:cNvCxnSpPr>
          <p:nvPr/>
        </p:nvCxnSpPr>
        <p:spPr>
          <a:xfrm>
            <a:off x="3563888" y="1700808"/>
            <a:ext cx="86409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4499992" y="1700808"/>
            <a:ext cx="576064" cy="5760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H="1">
            <a:off x="5364088" y="2204864"/>
            <a:ext cx="432048" cy="50405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3347864" y="2852936"/>
            <a:ext cx="86409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Скругленный прямоугольник 29"/>
          <p:cNvSpPr/>
          <p:nvPr/>
        </p:nvSpPr>
        <p:spPr>
          <a:xfrm>
            <a:off x="5796136" y="1916832"/>
            <a:ext cx="1008112" cy="288032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Узел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755576" y="2492896"/>
            <a:ext cx="3600400" cy="43204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Новый побег, развивающийся из почки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>
            <a:off x="4067944" y="2708920"/>
            <a:ext cx="720080" cy="7920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H="1">
            <a:off x="5796136" y="2204864"/>
            <a:ext cx="7200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5868144" y="2996952"/>
            <a:ext cx="0" cy="115212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5580112" y="2996952"/>
            <a:ext cx="28803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5580112" y="4149080"/>
            <a:ext cx="28803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7" name="Скругленный прямоугольник 46"/>
          <p:cNvSpPr/>
          <p:nvPr/>
        </p:nvSpPr>
        <p:spPr>
          <a:xfrm>
            <a:off x="5940152" y="3501008"/>
            <a:ext cx="1584176" cy="288032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Междоузлие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3131840" y="4869160"/>
            <a:ext cx="1584176" cy="288032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Пазуха листа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213" y="-49213"/>
            <a:ext cx="9242426" cy="6956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animals-world.ru/wp-content/uploads/2014/01/stebel.jpg"/>
          <p:cNvPicPr/>
          <p:nvPr/>
        </p:nvPicPr>
        <p:blipFill>
          <a:blip r:embed="rId2" cstate="print">
            <a:lum contrast="30000"/>
          </a:blip>
          <a:srcRect/>
          <a:stretch>
            <a:fillRect/>
          </a:stretch>
        </p:blipFill>
        <p:spPr bwMode="auto">
          <a:xfrm>
            <a:off x="2123728" y="1124744"/>
            <a:ext cx="5256583" cy="54006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251520" y="260648"/>
            <a:ext cx="8712968" cy="79208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ПОБЕГ</a:t>
            </a:r>
          </a:p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Основной орган высшего растения. Состоит из стебля листьев и почек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691680" y="1124744"/>
            <a:ext cx="2448272" cy="36004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Верхушечная почка</a:t>
            </a:r>
          </a:p>
        </p:txBody>
      </p:sp>
      <p:cxnSp>
        <p:nvCxnSpPr>
          <p:cNvPr id="6" name="Прямая соединительная линия 5"/>
          <p:cNvCxnSpPr>
            <a:stCxn id="4" idx="3"/>
          </p:cNvCxnSpPr>
          <p:nvPr/>
        </p:nvCxnSpPr>
        <p:spPr>
          <a:xfrm flipV="1">
            <a:off x="4139952" y="1268760"/>
            <a:ext cx="432048" cy="3600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Скругленный прямоугольник 8"/>
          <p:cNvSpPr/>
          <p:nvPr/>
        </p:nvSpPr>
        <p:spPr>
          <a:xfrm>
            <a:off x="1403648" y="1556792"/>
            <a:ext cx="2160240" cy="288032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Боковая почка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4572000" y="1268760"/>
            <a:ext cx="504056" cy="50405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>
            <a:stCxn id="9" idx="3"/>
          </p:cNvCxnSpPr>
          <p:nvPr/>
        </p:nvCxnSpPr>
        <p:spPr>
          <a:xfrm>
            <a:off x="3563888" y="1700808"/>
            <a:ext cx="86409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4499992" y="1700808"/>
            <a:ext cx="576064" cy="5760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H="1">
            <a:off x="5364088" y="2204864"/>
            <a:ext cx="432048" cy="50405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3347864" y="2852936"/>
            <a:ext cx="86409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Скругленный прямоугольник 29"/>
          <p:cNvSpPr/>
          <p:nvPr/>
        </p:nvSpPr>
        <p:spPr>
          <a:xfrm>
            <a:off x="5796136" y="1916832"/>
            <a:ext cx="1008112" cy="288032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Узел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755576" y="2492896"/>
            <a:ext cx="3600400" cy="43204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Новый побег, развивающийся из почки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>
            <a:off x="4067944" y="2708920"/>
            <a:ext cx="720080" cy="7920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H="1">
            <a:off x="5796136" y="2204864"/>
            <a:ext cx="7200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5868144" y="2996952"/>
            <a:ext cx="0" cy="115212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5580112" y="2996952"/>
            <a:ext cx="28803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5580112" y="4149080"/>
            <a:ext cx="28803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7" name="Скругленный прямоугольник 46"/>
          <p:cNvSpPr/>
          <p:nvPr/>
        </p:nvSpPr>
        <p:spPr>
          <a:xfrm>
            <a:off x="5940152" y="3501008"/>
            <a:ext cx="1584176" cy="288032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Междоузлие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3131840" y="4869160"/>
            <a:ext cx="1584176" cy="288032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Пазуха листа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2796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www.studfiles.ru/html/2706/465/html_ckWJpsrplD.1oYK/htmlconvd-D2wf7w_html_m7ba126b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836712"/>
            <a:ext cx="6086475" cy="5276851"/>
          </a:xfrm>
          <a:prstGeom prst="rect">
            <a:avLst/>
          </a:prstGeom>
          <a:noFill/>
        </p:spPr>
      </p:pic>
      <p:sp>
        <p:nvSpPr>
          <p:cNvPr id="2" name="Скругленный прямоугольник 1"/>
          <p:cNvSpPr/>
          <p:nvPr/>
        </p:nvSpPr>
        <p:spPr>
          <a:xfrm>
            <a:off x="1403648" y="188640"/>
            <a:ext cx="6696744" cy="64807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Побеги по положению в пространстве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img1.vmuzike.net/artist/gallery/c2a/402/6234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95" y="6896"/>
            <a:ext cx="9134805" cy="685110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043608" y="1340768"/>
            <a:ext cx="720080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endParaRPr lang="ru-RU" sz="4400" b="1" dirty="0">
              <a:ln w="1905"/>
              <a:solidFill>
                <a:schemeClr val="accent3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Bef>
                <a:spcPct val="0"/>
              </a:spcBef>
              <a:defRPr/>
            </a:pPr>
            <a:endParaRPr lang="ru-RU" sz="4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ru-RU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КОРЕНЬ</a:t>
            </a:r>
            <a:r>
              <a:rPr lang="ru-RU" sz="4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4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092"/>
            <a:ext cx="9144000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7617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323528" y="260648"/>
            <a:ext cx="8712968" cy="93610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ЛИСТ</a:t>
            </a:r>
          </a:p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Орган воздушного питания растения.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Ф-ии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: фотосинтез, транспирация, газообмен</a:t>
            </a:r>
          </a:p>
        </p:txBody>
      </p:sp>
      <p:pic>
        <p:nvPicPr>
          <p:cNvPr id="29698" name="Picture 2" descr="http://images.mreadz.com/188/187546/19.jpg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/>
          <a:stretch>
            <a:fillRect/>
          </a:stretch>
        </p:blipFill>
        <p:spPr bwMode="auto">
          <a:xfrm>
            <a:off x="1691679" y="1628800"/>
            <a:ext cx="6475773" cy="4350392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-77533"/>
            <a:ext cx="7992888" cy="6956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323528" y="260648"/>
            <a:ext cx="8712968" cy="93610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ЛИСТ</a:t>
            </a:r>
          </a:p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Орган воздушного питания растения.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Ф-ии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: фотосинтез, транспирация, газообмен</a:t>
            </a:r>
          </a:p>
        </p:txBody>
      </p:sp>
      <p:pic>
        <p:nvPicPr>
          <p:cNvPr id="29698" name="Picture 2" descr="http://images.mreadz.com/188/187546/19.jpg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/>
          <a:stretch>
            <a:fillRect/>
          </a:stretch>
        </p:blipFill>
        <p:spPr bwMode="auto">
          <a:xfrm>
            <a:off x="1691679" y="1628800"/>
            <a:ext cx="6475773" cy="43503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3180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img1.vmuzike.net/artist/gallery/c2a/402/6234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95" y="6896"/>
            <a:ext cx="9134805" cy="685110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043608" y="1340768"/>
            <a:ext cx="720080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endParaRPr lang="ru-RU" sz="4400" b="1" dirty="0">
              <a:ln w="1905"/>
              <a:solidFill>
                <a:schemeClr val="accent3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Bef>
                <a:spcPct val="0"/>
              </a:spcBef>
              <a:defRPr/>
            </a:pPr>
            <a:endParaRPr lang="ru-RU" sz="4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ru-RU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КОРЕНЬ</a:t>
            </a:r>
            <a:r>
              <a:rPr lang="ru-RU" sz="4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4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6896"/>
            <a:ext cx="9252520" cy="6851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485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611560" y="548680"/>
            <a:ext cx="8136904" cy="115212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ОРГАН – часть тела, состоящая из нескольких тканей, имеющая определённое строение, месторасположение и выполняющая одну или несколько функций.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3203848" y="1988840"/>
            <a:ext cx="3024336" cy="151216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ОРГАНЫ РАСТЕНИЙ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99592" y="4149080"/>
            <a:ext cx="3024336" cy="108012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ВЕГЕТАТИВНЫЕ</a:t>
            </a:r>
          </a:p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ОРГАНЫ 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508104" y="4149080"/>
            <a:ext cx="3024336" cy="108012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ГЕНЕРАТИВНЫЕ</a:t>
            </a:r>
          </a:p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ОРГАНЫ 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1979712" y="2924944"/>
            <a:ext cx="1224136" cy="12241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>
            <a:stCxn id="3" idx="6"/>
          </p:cNvCxnSpPr>
          <p:nvPr/>
        </p:nvCxnSpPr>
        <p:spPr>
          <a:xfrm>
            <a:off x="6228184" y="2744924"/>
            <a:ext cx="1152128" cy="14041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img1.vmuzike.net/artist/gallery/c2a/402/6234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95" y="6896"/>
            <a:ext cx="9134805" cy="685110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043608" y="1340768"/>
            <a:ext cx="720080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endParaRPr lang="ru-RU" sz="4400" b="1" dirty="0">
              <a:ln w="1905"/>
              <a:solidFill>
                <a:schemeClr val="accent3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Bef>
                <a:spcPct val="0"/>
              </a:spcBef>
              <a:defRPr/>
            </a:pPr>
            <a:endParaRPr lang="ru-RU" sz="4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ru-RU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КОРЕНЬ</a:t>
            </a:r>
            <a:r>
              <a:rPr lang="ru-RU" sz="4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4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896"/>
            <a:ext cx="8799934" cy="6851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7621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svitppt.com.ua/images/14/13840/960/img7.jpg"/>
          <p:cNvPicPr>
            <a:picLocks noChangeAspect="1" noChangeArrowheads="1"/>
          </p:cNvPicPr>
          <p:nvPr/>
        </p:nvPicPr>
        <p:blipFill>
          <a:blip r:embed="rId2" cstate="print"/>
          <a:srcRect b="9051"/>
          <a:stretch>
            <a:fillRect/>
          </a:stretch>
        </p:blipFill>
        <p:spPr bwMode="auto">
          <a:xfrm>
            <a:off x="0" y="1428736"/>
            <a:ext cx="9144000" cy="6237312"/>
          </a:xfrm>
          <a:prstGeom prst="rect">
            <a:avLst/>
          </a:prstGeom>
          <a:noFill/>
        </p:spPr>
      </p:pic>
      <p:sp>
        <p:nvSpPr>
          <p:cNvPr id="2" name="Скругленный прямоугольник 1"/>
          <p:cNvSpPr/>
          <p:nvPr/>
        </p:nvSpPr>
        <p:spPr>
          <a:xfrm>
            <a:off x="1403648" y="188640"/>
            <a:ext cx="6696744" cy="108012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Внутреннее строение  листа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100-bal.ru/pars_docs/refs/42/41534/41534_html_4c27063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052736"/>
            <a:ext cx="3629025" cy="5105401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251520" y="260648"/>
            <a:ext cx="8712968" cy="79208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СТЕБЕЛЬ</a:t>
            </a:r>
          </a:p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Вегетативный орган растения, несущий листья и почки.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580112" y="1340768"/>
            <a:ext cx="2016224" cy="57606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ФУНКЦИИ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572000" y="2132856"/>
            <a:ext cx="4104456" cy="64807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Опорная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644008" y="2996952"/>
            <a:ext cx="4104456" cy="64807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Транспортная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644008" y="3861048"/>
            <a:ext cx="4104456" cy="64807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Запасающая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644008" y="4797152"/>
            <a:ext cx="4104456" cy="64807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Фотосинтезирующая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644008" y="5733256"/>
            <a:ext cx="4104456" cy="64807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Вегетативное размножение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gagago.ru/imgs/lekciya-list-obshaya-harakteristika-lista/40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276872"/>
            <a:ext cx="8515350" cy="3057526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539552" y="404664"/>
            <a:ext cx="8064896" cy="108012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По типу прикреплению к стеблю различают листья:</a:t>
            </a:r>
          </a:p>
          <a:p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ерешковые,  сидячие,  влагалищные.</a:t>
            </a:r>
          </a:p>
          <a:p>
            <a:pPr algn="ctr">
              <a:buFontTx/>
              <a:buChar char="-"/>
            </a:pP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539552" y="404664"/>
            <a:ext cx="8064896" cy="72008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По количеству листовых пластин на черешке различают листья:</a:t>
            </a:r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1979712" y="1196752"/>
            <a:ext cx="792088" cy="5760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6084168" y="1196752"/>
            <a:ext cx="1008112" cy="5040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1748" name="Picture 4" descr="http://fs00.infourok.ru/images/doc/234/99652/3/hello_html_m1882e8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917026"/>
            <a:ext cx="6192688" cy="4940974"/>
          </a:xfrm>
          <a:prstGeom prst="rect">
            <a:avLst/>
          </a:prstGeom>
          <a:noFill/>
        </p:spPr>
      </p:pic>
      <p:sp>
        <p:nvSpPr>
          <p:cNvPr id="4" name="Скругленный прямоугольник 3"/>
          <p:cNvSpPr/>
          <p:nvPr/>
        </p:nvSpPr>
        <p:spPr>
          <a:xfrm>
            <a:off x="683568" y="1772816"/>
            <a:ext cx="2952328" cy="64807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Простые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436096" y="1772816"/>
            <a:ext cx="2952328" cy="64807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Сложные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467544" y="1124744"/>
            <a:ext cx="2952328" cy="64807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Цельные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427984" y="1124744"/>
            <a:ext cx="4032448" cy="64807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Рассеченные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(тройчато-,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пальчато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-, перисто-)</a:t>
            </a:r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2195736" y="476672"/>
            <a:ext cx="1080120" cy="6480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6012160" y="404664"/>
            <a:ext cx="1512168" cy="7200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Скругленный прямоугольник 1"/>
          <p:cNvSpPr/>
          <p:nvPr/>
        </p:nvSpPr>
        <p:spPr>
          <a:xfrm>
            <a:off x="3203848" y="188640"/>
            <a:ext cx="2952328" cy="64807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Простые листья</a:t>
            </a:r>
          </a:p>
        </p:txBody>
      </p:sp>
      <p:pic>
        <p:nvPicPr>
          <p:cNvPr id="34818" name="Picture 2" descr="http://mypresentation.ru/documents/63266604aded8d9ecd64041cd0cd6138/img24.jpg"/>
          <p:cNvPicPr>
            <a:picLocks noChangeAspect="1" noChangeArrowheads="1"/>
          </p:cNvPicPr>
          <p:nvPr/>
        </p:nvPicPr>
        <p:blipFill>
          <a:blip r:embed="rId2" cstate="print"/>
          <a:srcRect t="18900" r="1650" b="10288"/>
          <a:stretch>
            <a:fillRect/>
          </a:stretch>
        </p:blipFill>
        <p:spPr bwMode="auto">
          <a:xfrm>
            <a:off x="0" y="2056037"/>
            <a:ext cx="8892480" cy="4801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5436096" y="1196752"/>
            <a:ext cx="3168352" cy="64807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Парноперистосложные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2195736" y="476672"/>
            <a:ext cx="1080120" cy="6480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6012160" y="404664"/>
            <a:ext cx="1512168" cy="7200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Скругленный прямоугольник 8"/>
          <p:cNvSpPr/>
          <p:nvPr/>
        </p:nvSpPr>
        <p:spPr>
          <a:xfrm>
            <a:off x="395536" y="1196752"/>
            <a:ext cx="3600400" cy="64807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Непарноперистосложные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203848" y="188640"/>
            <a:ext cx="2952328" cy="64807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Сложные листья</a:t>
            </a:r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4499992" y="836712"/>
            <a:ext cx="504056" cy="11521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5842" name="Picture 2" descr="http://dxmbkxacdb7tv.cloudfront.net/61b88a88-7cf2-4742-9d21-d28f5dfb9055/pic5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36912"/>
            <a:ext cx="8544655" cy="3751313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3203848" y="1988840"/>
            <a:ext cx="2952328" cy="64807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Пальчатосложные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403648" y="188640"/>
            <a:ext cx="6696744" cy="79208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Жилкование листа</a:t>
            </a:r>
          </a:p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Разветвление проводящей системы</a:t>
            </a:r>
          </a:p>
          <a:p>
            <a:pPr algn="ctr"/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866" name="Picture 2" descr="http://v.900igr.net:10/datas/biologija/Odnodolnye-rastenija/0015-015-ZHilkovanie-listev.jpg"/>
          <p:cNvPicPr>
            <a:picLocks noChangeAspect="1" noChangeArrowheads="1"/>
          </p:cNvPicPr>
          <p:nvPr/>
        </p:nvPicPr>
        <p:blipFill>
          <a:blip r:embed="rId2" cstate="print">
            <a:lum bright="-10000" contrast="30000"/>
          </a:blip>
          <a:srcRect l="16138" t="19950" r="14563" b="3401"/>
          <a:stretch>
            <a:fillRect/>
          </a:stretch>
        </p:blipFill>
        <p:spPr bwMode="auto">
          <a:xfrm>
            <a:off x="1331640" y="1196752"/>
            <a:ext cx="6696744" cy="55552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ebiology.ru/wp-content/uploads/2015/10/5788.png"/>
          <p:cNvPicPr>
            <a:picLocks noChangeAspect="1" noChangeArrowheads="1"/>
          </p:cNvPicPr>
          <p:nvPr/>
        </p:nvPicPr>
        <p:blipFill>
          <a:blip r:embed="rId2" cstate="print"/>
          <a:srcRect t="9450" r="190"/>
          <a:stretch>
            <a:fillRect/>
          </a:stretch>
        </p:blipFill>
        <p:spPr bwMode="auto">
          <a:xfrm>
            <a:off x="1115616" y="1196752"/>
            <a:ext cx="7272808" cy="4829945"/>
          </a:xfrm>
          <a:prstGeom prst="rect">
            <a:avLst/>
          </a:prstGeom>
          <a:noFill/>
        </p:spPr>
      </p:pic>
      <p:sp>
        <p:nvSpPr>
          <p:cNvPr id="2" name="Скругленный прямоугольник 1"/>
          <p:cNvSpPr/>
          <p:nvPr/>
        </p:nvSpPr>
        <p:spPr>
          <a:xfrm>
            <a:off x="1403648" y="188640"/>
            <a:ext cx="6696744" cy="108012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Распределение листьев на стебле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467544" y="188640"/>
            <a:ext cx="8424936" cy="50405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Листовая пластинка и распределение листьев на стебле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3528" y="1124744"/>
            <a:ext cx="3024336" cy="64807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Однодольные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868144" y="1124744"/>
            <a:ext cx="3024336" cy="64807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Двудольные</a:t>
            </a:r>
          </a:p>
        </p:txBody>
      </p:sp>
      <p:cxnSp>
        <p:nvCxnSpPr>
          <p:cNvPr id="12" name="Прямая со стрелкой 11"/>
          <p:cNvCxnSpPr/>
          <p:nvPr/>
        </p:nvCxnSpPr>
        <p:spPr>
          <a:xfrm flipH="1">
            <a:off x="1835696" y="692696"/>
            <a:ext cx="792088" cy="4320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7452320" y="692696"/>
            <a:ext cx="864096" cy="4320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9940" name="Picture 4" descr="http://ok-t.ru/studopedianame/baza3/381970145513.files/image002.jpg"/>
          <p:cNvPicPr>
            <a:picLocks noChangeAspect="1" noChangeArrowheads="1"/>
          </p:cNvPicPr>
          <p:nvPr/>
        </p:nvPicPr>
        <p:blipFill>
          <a:blip r:embed="rId2" cstate="print"/>
          <a:srcRect l="13655" r="51587" b="55305"/>
          <a:stretch>
            <a:fillRect/>
          </a:stretch>
        </p:blipFill>
        <p:spPr bwMode="auto">
          <a:xfrm rot="5400000">
            <a:off x="5848833" y="4240399"/>
            <a:ext cx="2954946" cy="2196244"/>
          </a:xfrm>
          <a:prstGeom prst="rect">
            <a:avLst/>
          </a:prstGeom>
          <a:noFill/>
        </p:spPr>
      </p:pic>
      <p:sp>
        <p:nvSpPr>
          <p:cNvPr id="6" name="Скругленный прямоугольник 5"/>
          <p:cNvSpPr/>
          <p:nvPr/>
        </p:nvSpPr>
        <p:spPr>
          <a:xfrm>
            <a:off x="179512" y="1916832"/>
            <a:ext cx="3456384" cy="86409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Лист простой. Листовая пластина цельная.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79512" y="2924944"/>
            <a:ext cx="3456384" cy="86409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Жилкование: параллельное дуговое.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652120" y="1916832"/>
            <a:ext cx="3168352" cy="100811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Лист как простой, так и сложные. Листовая пластина цельная или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разделёная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724128" y="3068960"/>
            <a:ext cx="3240360" cy="86409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Жилкование:</a:t>
            </a:r>
          </a:p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пальчатое, сетчатое.</a:t>
            </a:r>
          </a:p>
        </p:txBody>
      </p:sp>
      <p:pic>
        <p:nvPicPr>
          <p:cNvPr id="17" name="Picture 4" descr="http://ok-t.ru/studopedianame/baza3/381970145513.files/image002.jpg"/>
          <p:cNvPicPr>
            <a:picLocks noChangeAspect="1" noChangeArrowheads="1"/>
          </p:cNvPicPr>
          <p:nvPr/>
        </p:nvPicPr>
        <p:blipFill>
          <a:blip r:embed="rId2" cstate="print"/>
          <a:srcRect l="13655" t="43070" r="50648" b="9797"/>
          <a:stretch>
            <a:fillRect/>
          </a:stretch>
        </p:blipFill>
        <p:spPr bwMode="auto">
          <a:xfrm>
            <a:off x="251520" y="3933056"/>
            <a:ext cx="3744416" cy="28575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latomanfo.science/pic-festival.1september.ru/articles/415502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464201"/>
            <a:ext cx="4752528" cy="5393799"/>
          </a:xfrm>
          <a:prstGeom prst="rect">
            <a:avLst/>
          </a:prstGeom>
          <a:noFill/>
        </p:spPr>
      </p:pic>
      <p:sp>
        <p:nvSpPr>
          <p:cNvPr id="2" name="Скругленный прямоугольник 1"/>
          <p:cNvSpPr/>
          <p:nvPr/>
        </p:nvSpPr>
        <p:spPr>
          <a:xfrm>
            <a:off x="431032" y="260648"/>
            <a:ext cx="8389440" cy="108012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ВЕГЕТАТИВНЫЕ ОРГАНЫ</a:t>
            </a:r>
          </a:p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Обеспечивают обмен веществ и рост растения 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fan-5.ru/better/images/42932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764704"/>
            <a:ext cx="2232248" cy="2969377"/>
          </a:xfrm>
          <a:prstGeom prst="rect">
            <a:avLst/>
          </a:prstGeom>
          <a:noFill/>
        </p:spPr>
      </p:pic>
      <p:pic>
        <p:nvPicPr>
          <p:cNvPr id="40964" name="Picture 4" descr="http://fs00.infourok.ru/images/doc/173/198487/hello_html_m5c67c1f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908720"/>
            <a:ext cx="4171950" cy="2381250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1403648" y="188640"/>
            <a:ext cx="6696744" cy="64807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Видоизменение листа</a:t>
            </a:r>
          </a:p>
        </p:txBody>
      </p:sp>
      <p:pic>
        <p:nvPicPr>
          <p:cNvPr id="40968" name="Picture 8" descr="http://fs1.ppt4web.ru/images/17985/103989/640/img16.jpg"/>
          <p:cNvPicPr>
            <a:picLocks noChangeAspect="1" noChangeArrowheads="1"/>
          </p:cNvPicPr>
          <p:nvPr/>
        </p:nvPicPr>
        <p:blipFill>
          <a:blip r:embed="rId4" cstate="print"/>
          <a:srcRect l="75599" t="26775" r="5501" b="8651"/>
          <a:stretch>
            <a:fillRect/>
          </a:stretch>
        </p:blipFill>
        <p:spPr bwMode="auto">
          <a:xfrm>
            <a:off x="3347864" y="3905672"/>
            <a:ext cx="1152128" cy="2952328"/>
          </a:xfrm>
          <a:prstGeom prst="rect">
            <a:avLst/>
          </a:prstGeom>
          <a:noFill/>
        </p:spPr>
      </p:pic>
      <p:sp>
        <p:nvSpPr>
          <p:cNvPr id="7" name="Скругленный прямоугольник 6"/>
          <p:cNvSpPr/>
          <p:nvPr/>
        </p:nvSpPr>
        <p:spPr>
          <a:xfrm>
            <a:off x="4355976" y="3284984"/>
            <a:ext cx="3096344" cy="64807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Колючки (барбарис, кактус, белая акация)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1520" y="3573016"/>
            <a:ext cx="3168352" cy="64807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Усик (чина, горох)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339752" y="6209928"/>
            <a:ext cx="3168352" cy="64807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Ловчий аппарат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img1.vmuzike.net/artist/gallery/c2a/402/6234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95" y="6896"/>
            <a:ext cx="9134805" cy="685110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043608" y="1340768"/>
            <a:ext cx="720080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endParaRPr lang="ru-RU" sz="4400" b="1" dirty="0">
              <a:ln w="1905"/>
              <a:solidFill>
                <a:schemeClr val="accent3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Bef>
                <a:spcPct val="0"/>
              </a:spcBef>
              <a:defRPr/>
            </a:pPr>
            <a:endParaRPr lang="ru-RU" sz="4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ru-RU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КОРЕНЬ</a:t>
            </a:r>
            <a:r>
              <a:rPr lang="ru-RU" sz="4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4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4" y="191368"/>
            <a:ext cx="9099309" cy="6333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img1.vmuzike.net/artist/gallery/c2a/402/6234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95" y="6896"/>
            <a:ext cx="9134805" cy="685110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043608" y="1340768"/>
            <a:ext cx="720080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endParaRPr lang="ru-RU" sz="4400" b="1" dirty="0">
              <a:ln w="1905"/>
              <a:solidFill>
                <a:schemeClr val="accent3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Bef>
                <a:spcPct val="0"/>
              </a:spcBef>
              <a:defRPr/>
            </a:pPr>
            <a:endParaRPr lang="ru-RU" sz="4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ru-RU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КОРЕНЬ</a:t>
            </a:r>
            <a:r>
              <a:rPr lang="ru-RU" sz="4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4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5620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31032" y="260648"/>
            <a:ext cx="8389440" cy="64807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КОРЕНЬ  - подземный вегетативный орган растения.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https://im3-tub-ru.yandex.net/i?id=971bf864d7b65d6ff5383f0a97ef6b9c&amp;n=33&amp;h=215&amp;w=19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59" y="1628800"/>
            <a:ext cx="4392579" cy="4868066"/>
          </a:xfrm>
          <a:prstGeom prst="rect">
            <a:avLst/>
          </a:prstGeom>
          <a:noFill/>
        </p:spPr>
      </p:pic>
      <p:sp>
        <p:nvSpPr>
          <p:cNvPr id="4" name="Овал 3"/>
          <p:cNvSpPr/>
          <p:nvPr/>
        </p:nvSpPr>
        <p:spPr>
          <a:xfrm>
            <a:off x="2555776" y="1124744"/>
            <a:ext cx="4248472" cy="93610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Закономерности строения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3528" y="2348880"/>
            <a:ext cx="3096344" cy="64807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Обильное ветвление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3528" y="3284984"/>
            <a:ext cx="4104456" cy="79208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Положительный геотропизм и отрицательный фототропизм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3528" y="4365104"/>
            <a:ext cx="3312368" cy="50405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Радиальносимметричен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3528" y="5229200"/>
            <a:ext cx="5040560" cy="50405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Неопределённо долго растёт в длину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95536" y="6021288"/>
            <a:ext cx="5760640" cy="50405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От стебля отличается отсутствием листьев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31032" y="260648"/>
            <a:ext cx="8389440" cy="64807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ГЕНЕТИЧЕСКИЕ ТИПЫ КОРНЕЙ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http://fs1.ppt4web.ru/images/5418/69915/640/img8.jpg"/>
          <p:cNvPicPr>
            <a:picLocks noChangeAspect="1" noChangeArrowheads="1"/>
          </p:cNvPicPr>
          <p:nvPr/>
        </p:nvPicPr>
        <p:blipFill>
          <a:blip r:embed="rId2" cstate="print"/>
          <a:srcRect l="53738" t="15750" r="2556" b="776"/>
          <a:stretch>
            <a:fillRect/>
          </a:stretch>
        </p:blipFill>
        <p:spPr bwMode="auto">
          <a:xfrm>
            <a:off x="2483768" y="1340768"/>
            <a:ext cx="3168352" cy="4538450"/>
          </a:xfrm>
          <a:prstGeom prst="rect">
            <a:avLst/>
          </a:prstGeom>
          <a:noFill/>
        </p:spPr>
      </p:pic>
      <p:sp>
        <p:nvSpPr>
          <p:cNvPr id="4" name="Скругленный прямоугольник 3"/>
          <p:cNvSpPr/>
          <p:nvPr/>
        </p:nvSpPr>
        <p:spPr>
          <a:xfrm>
            <a:off x="5292080" y="4005064"/>
            <a:ext cx="3096344" cy="64807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Главный корень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788024" y="1556792"/>
            <a:ext cx="3096344" cy="64807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Придаточный корень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292080" y="2708920"/>
            <a:ext cx="3096344" cy="64807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Боковые корни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blgy.ru/images/biology6v/pic104.pn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 t="12671" r="4447" b="16607"/>
          <a:stretch>
            <a:fillRect/>
          </a:stretch>
        </p:blipFill>
        <p:spPr bwMode="auto">
          <a:xfrm>
            <a:off x="2483768" y="716143"/>
            <a:ext cx="3600399" cy="6141857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395536" y="188640"/>
            <a:ext cx="8389440" cy="57606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СТРОЕНИЕ КОНЧИКА КОРНЯ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Левая фигурная скобка 4"/>
          <p:cNvSpPr/>
          <p:nvPr/>
        </p:nvSpPr>
        <p:spPr>
          <a:xfrm>
            <a:off x="2267744" y="836712"/>
            <a:ext cx="360040" cy="3240360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Левая фигурная скобка 5"/>
          <p:cNvSpPr/>
          <p:nvPr/>
        </p:nvSpPr>
        <p:spPr>
          <a:xfrm>
            <a:off x="2267744" y="4149080"/>
            <a:ext cx="360040" cy="1368152"/>
          </a:xfrm>
          <a:prstGeom prst="leftBrace">
            <a:avLst>
              <a:gd name="adj1" fmla="val 8333"/>
              <a:gd name="adj2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Левая фигурная скобка 6"/>
          <p:cNvSpPr/>
          <p:nvPr/>
        </p:nvSpPr>
        <p:spPr>
          <a:xfrm>
            <a:off x="2267744" y="5661248"/>
            <a:ext cx="360040" cy="576064"/>
          </a:xfrm>
          <a:prstGeom prst="leftBrace">
            <a:avLst>
              <a:gd name="adj1" fmla="val 8333"/>
              <a:gd name="adj2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Левая фигурная скобка 7"/>
          <p:cNvSpPr/>
          <p:nvPr/>
        </p:nvSpPr>
        <p:spPr>
          <a:xfrm>
            <a:off x="2267744" y="6281936"/>
            <a:ext cx="360040" cy="576064"/>
          </a:xfrm>
          <a:prstGeom prst="leftBrace">
            <a:avLst>
              <a:gd name="adj1" fmla="val 8333"/>
              <a:gd name="adj2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228184" y="1196752"/>
            <a:ext cx="2448272" cy="43204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Боковые корни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flipH="1">
            <a:off x="3923928" y="1484784"/>
            <a:ext cx="2736304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 flipV="1">
            <a:off x="6012160" y="1340768"/>
            <a:ext cx="576064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Скругленный прямоугольник 14"/>
          <p:cNvSpPr/>
          <p:nvPr/>
        </p:nvSpPr>
        <p:spPr>
          <a:xfrm>
            <a:off x="6084168" y="4509120"/>
            <a:ext cx="2448272" cy="43204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Корневые волоски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 flipH="1" flipV="1">
            <a:off x="5580112" y="4725144"/>
            <a:ext cx="792088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4427984" y="4797152"/>
            <a:ext cx="1944216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img1.vmuzike.net/artist/gallery/c2a/402/6234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95" y="6896"/>
            <a:ext cx="9134805" cy="685110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043608" y="1340768"/>
            <a:ext cx="720080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endParaRPr lang="ru-RU" sz="4400" b="1" dirty="0">
              <a:ln w="1905"/>
              <a:solidFill>
                <a:schemeClr val="accent3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Bef>
                <a:spcPct val="0"/>
              </a:spcBef>
              <a:defRPr/>
            </a:pPr>
            <a:endParaRPr lang="ru-RU" sz="4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ru-RU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КОРЕНЬ</a:t>
            </a:r>
            <a:r>
              <a:rPr lang="ru-RU" sz="4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4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5" y="0"/>
            <a:ext cx="8964488" cy="6669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1399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911</TotalTime>
  <Words>360</Words>
  <Application>Microsoft Office PowerPoint</Application>
  <PresentationFormat>Экран (4:3)</PresentationFormat>
  <Paragraphs>119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anastasiya</dc:creator>
  <cp:lastModifiedBy>Admin</cp:lastModifiedBy>
  <cp:revision>52</cp:revision>
  <dcterms:created xsi:type="dcterms:W3CDTF">2016-03-11T15:09:25Z</dcterms:created>
  <dcterms:modified xsi:type="dcterms:W3CDTF">2024-09-08T09:52:20Z</dcterms:modified>
</cp:coreProperties>
</file>