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Уровни организации живой материи.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3" descr="CqJpdMXXEAAgcY_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4825567" cy="378621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786314" y="3000348"/>
            <a:ext cx="4657700" cy="38576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Биоценотический. 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На этом уровне живая материя образует биоценозы. </a:t>
            </a:r>
          </a:p>
          <a:p>
            <a:r>
              <a:rPr lang="ru-RU" dirty="0" smtClean="0"/>
              <a:t>Биоценоз – совокупность популяций разных видов, обитающих на определенной территории.</a:t>
            </a:r>
            <a:endParaRPr lang="ru-RU" dirty="0"/>
          </a:p>
        </p:txBody>
      </p:sp>
      <p:pic>
        <p:nvPicPr>
          <p:cNvPr id="5" name="Содержимое 4" descr="450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1214422"/>
            <a:ext cx="471487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Биогеоцентический</a:t>
            </a:r>
            <a:r>
              <a:rPr lang="ru-RU" b="1" i="1" dirty="0" smtClean="0"/>
              <a:t>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4041648" cy="49377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Биогеоцентический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 (совокупность популяций разных видов, связанных между собой и окружающей неживой природой). </a:t>
            </a:r>
          </a:p>
          <a:p>
            <a:r>
              <a:rPr lang="ru-RU" dirty="0" smtClean="0"/>
              <a:t>На этом уровне происходит:</a:t>
            </a:r>
          </a:p>
          <a:p>
            <a:r>
              <a:rPr lang="ru-RU" b="1" dirty="0" smtClean="0"/>
              <a:t>Круговорот веществ и превращение энергии.</a:t>
            </a:r>
            <a:endParaRPr lang="ru-RU" dirty="0" smtClean="0"/>
          </a:p>
          <a:p>
            <a:r>
              <a:rPr lang="ru-RU" b="1" dirty="0" err="1" smtClean="0"/>
              <a:t>Саморегуляция</a:t>
            </a:r>
            <a:r>
              <a:rPr lang="ru-RU" dirty="0" smtClean="0"/>
              <a:t>, за счет которой поддерживается устойчивость экосистем и биогеоценозов.</a:t>
            </a:r>
          </a:p>
          <a:p>
            <a:endParaRPr lang="ru-RU" dirty="0"/>
          </a:p>
        </p:txBody>
      </p:sp>
      <p:pic>
        <p:nvPicPr>
          <p:cNvPr id="5" name="Содержимое 4" descr="0008-006-Biogeotsenoticheskij-urove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0959"/>
          <a:stretch>
            <a:fillRect/>
          </a:stretch>
        </p:blipFill>
        <p:spPr>
          <a:xfrm>
            <a:off x="4572032" y="0"/>
            <a:ext cx="4643438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Биосферный. 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4141690" cy="4937760"/>
          </a:xfrm>
        </p:spPr>
        <p:txBody>
          <a:bodyPr/>
          <a:lstStyle/>
          <a:p>
            <a:r>
              <a:rPr lang="ru-RU" dirty="0" smtClean="0"/>
              <a:t>На этом уровне происходит:</a:t>
            </a:r>
          </a:p>
          <a:p>
            <a:r>
              <a:rPr lang="ru-RU" b="1" dirty="0" smtClean="0"/>
              <a:t>Глобальный круговорот</a:t>
            </a:r>
            <a:r>
              <a:rPr lang="ru-RU" dirty="0" smtClean="0"/>
              <a:t> </a:t>
            </a:r>
            <a:r>
              <a:rPr lang="ru-RU" b="1" dirty="0" smtClean="0"/>
              <a:t>веществ и превращение энергии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Взаимодействие живого и неживого вещества</a:t>
            </a:r>
            <a:r>
              <a:rPr lang="ru-RU" dirty="0" smtClean="0"/>
              <a:t> планеты.</a:t>
            </a:r>
          </a:p>
          <a:p>
            <a:endParaRPr lang="ru-RU" dirty="0"/>
          </a:p>
        </p:txBody>
      </p:sp>
      <p:pic>
        <p:nvPicPr>
          <p:cNvPr id="5" name="Содержимое 4" descr="02-1_urovn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00496" y="1214422"/>
            <a:ext cx="5143503" cy="492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37786088b603ca82b334f0a8c98861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-1" y="642918"/>
            <a:ext cx="9144001" cy="62150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Свойства живых организмов.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3000364" cy="243745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Обмен веществ</a:t>
            </a:r>
            <a:r>
              <a:rPr lang="ru-RU" dirty="0" smtClean="0">
                <a:solidFill>
                  <a:schemeClr val="bg1"/>
                </a:solidFill>
              </a:rPr>
              <a:t> и энергии с окружающей средой (главный признак живого).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Раздражимость.  </a:t>
            </a:r>
            <a:r>
              <a:rPr lang="ru-RU" dirty="0" smtClean="0">
                <a:solidFill>
                  <a:schemeClr val="bg1"/>
                </a:solidFill>
              </a:rPr>
              <a:t>(способность реагировать на воздействия).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Размножение. </a:t>
            </a:r>
            <a:r>
              <a:rPr lang="ru-RU" dirty="0" smtClean="0">
                <a:solidFill>
                  <a:schemeClr val="bg1"/>
                </a:solidFill>
              </a:rPr>
              <a:t>(самовоспроизведение).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Уровни организации живой материи.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Молекулярный.</a:t>
            </a:r>
            <a:r>
              <a:rPr lang="ru-RU" b="1" dirty="0" smtClean="0"/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Субклеточный (надмолекулярный).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Клеточный.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Органно-тканевой.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Организменный.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Популяционно-видовой.</a:t>
            </a:r>
            <a:r>
              <a:rPr lang="ru-RU" b="1" dirty="0" smtClean="0"/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Биоценотический.</a:t>
            </a:r>
          </a:p>
          <a:p>
            <a:r>
              <a:rPr lang="ru-RU" b="1" i="1" dirty="0" err="1" smtClean="0">
                <a:solidFill>
                  <a:srgbClr val="C00000"/>
                </a:solidFill>
              </a:rPr>
              <a:t>Биогеоцентический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Биосферный.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_00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57686" y="1000109"/>
            <a:ext cx="4786314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Молекулярный.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067320"/>
          </a:xfrm>
        </p:spPr>
        <p:txBody>
          <a:bodyPr>
            <a:normAutofit/>
          </a:bodyPr>
          <a:lstStyle/>
          <a:p>
            <a:r>
              <a:rPr lang="ru-RU" dirty="0" smtClean="0"/>
              <a:t> Это уровень сложных органических веществ – белков и нуклеиновых кислот. </a:t>
            </a:r>
          </a:p>
          <a:p>
            <a:r>
              <a:rPr lang="ru-RU" dirty="0" smtClean="0"/>
              <a:t>На этом уровне происходят </a:t>
            </a:r>
            <a:r>
              <a:rPr lang="ru-RU" b="1" dirty="0" smtClean="0"/>
              <a:t>химические реакции обмена веществ</a:t>
            </a:r>
            <a:r>
              <a:rPr lang="ru-RU" dirty="0" smtClean="0"/>
              <a:t> (гликолиз, кроссинговер и т.п.), но молекулы сами по себе еще не могут считаться живыми.</a:t>
            </a:r>
            <a:endParaRPr lang="ru-RU" dirty="0"/>
          </a:p>
        </p:txBody>
      </p:sp>
      <p:pic>
        <p:nvPicPr>
          <p:cNvPr id="5" name="Содержимое 4" descr="dnaspira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1285860"/>
            <a:ext cx="4643470" cy="492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8582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Субклеточный (надмолекулярный).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4041648" cy="4937760"/>
          </a:xfrm>
        </p:spPr>
        <p:txBody>
          <a:bodyPr/>
          <a:lstStyle/>
          <a:p>
            <a:r>
              <a:rPr lang="ru-RU" dirty="0" smtClean="0"/>
              <a:t> На этом уровне живая материя организуется в органоиды: хромосомы, клеточную мембрану, эндоплазматическую сеть, митохондрии, комплекс </a:t>
            </a:r>
            <a:r>
              <a:rPr lang="ru-RU" dirty="0" err="1" smtClean="0"/>
              <a:t>Гольджи</a:t>
            </a:r>
            <a:r>
              <a:rPr lang="ru-RU" dirty="0" smtClean="0"/>
              <a:t>, лизосомы, рибосомы и другие субклеточные структуры.</a:t>
            </a:r>
            <a:endParaRPr lang="ru-RU" dirty="0"/>
          </a:p>
        </p:txBody>
      </p:sp>
      <p:pic>
        <p:nvPicPr>
          <p:cNvPr id="5" name="Содержимое 4" descr="м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00495" y="1500174"/>
            <a:ext cx="5143505" cy="5000659"/>
          </a:xfrm>
        </p:spPr>
      </p:pic>
      <p:sp>
        <p:nvSpPr>
          <p:cNvPr id="6" name="TextBox 5"/>
          <p:cNvSpPr txBox="1"/>
          <p:nvPr/>
        </p:nvSpPr>
        <p:spPr>
          <a:xfrm>
            <a:off x="7143768" y="1285860"/>
            <a:ext cx="2000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Клеточный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4041648" cy="4937760"/>
          </a:xfrm>
        </p:spPr>
        <p:txBody>
          <a:bodyPr/>
          <a:lstStyle/>
          <a:p>
            <a:r>
              <a:rPr lang="ru-RU" dirty="0" smtClean="0"/>
              <a:t>На этом уровне возникает </a:t>
            </a:r>
            <a:r>
              <a:rPr lang="ru-RU" b="1" dirty="0" smtClean="0"/>
              <a:t>жизнь</a:t>
            </a:r>
            <a:r>
              <a:rPr lang="ru-RU" dirty="0" smtClean="0"/>
              <a:t>, потому что клетка – минимальная единица, обладающая всеми свойствами живого.</a:t>
            </a:r>
            <a:endParaRPr lang="ru-RU" dirty="0"/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29058" y="1285860"/>
            <a:ext cx="5214943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2214554"/>
            <a:ext cx="2214578" cy="271464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Органно-тканевой.</a:t>
            </a:r>
          </a:p>
          <a:p>
            <a:r>
              <a:rPr lang="ru-RU" sz="1900" dirty="0" smtClean="0"/>
              <a:t>Характерен только для многоклеточных организмов.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Организменный</a:t>
            </a:r>
            <a:r>
              <a:rPr lang="ru-RU" sz="4400" i="1" dirty="0" smtClean="0"/>
              <a:t>.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 счет нервно-гуморальной регуляции и обмена веществ на этом уровне осуществляется </a:t>
            </a:r>
            <a:r>
              <a:rPr lang="ru-RU" b="1" dirty="0" smtClean="0"/>
              <a:t>гомеостаз</a:t>
            </a:r>
            <a:r>
              <a:rPr lang="ru-RU" dirty="0" smtClean="0"/>
              <a:t>, т.е. сохранение постоянства внутренней среды организма.</a:t>
            </a:r>
            <a:endParaRPr lang="ru-RU" dirty="0"/>
          </a:p>
        </p:txBody>
      </p:sp>
      <p:pic>
        <p:nvPicPr>
          <p:cNvPr id="5" name="Содержимое 4" descr="Bior10_4_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5" y="1214422"/>
            <a:ext cx="471487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Популяционно-видовой. 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067320"/>
          </a:xfrm>
        </p:spPr>
        <p:txBody>
          <a:bodyPr>
            <a:normAutofit/>
          </a:bodyPr>
          <a:lstStyle/>
          <a:p>
            <a:r>
              <a:rPr lang="ru-RU" dirty="0" smtClean="0"/>
              <a:t>На этом уровне происходит </a:t>
            </a:r>
            <a:r>
              <a:rPr lang="ru-RU" b="1" dirty="0" smtClean="0"/>
              <a:t>эволюция</a:t>
            </a:r>
            <a:r>
              <a:rPr lang="ru-RU" dirty="0" smtClean="0"/>
              <a:t>, т.е. изменение организмов, связанное с приспособлением их к среде обитания под действием естественного отбора. </a:t>
            </a:r>
          </a:p>
          <a:p>
            <a:r>
              <a:rPr lang="ru-RU" dirty="0" smtClean="0"/>
              <a:t>Наименьшей единицей эволюции является популяция.</a:t>
            </a:r>
            <a:endParaRPr lang="ru-RU" dirty="0"/>
          </a:p>
        </p:txBody>
      </p:sp>
      <p:pic>
        <p:nvPicPr>
          <p:cNvPr id="5" name="Содержимое 4" descr="160112125613_penguins_walking_624x460_thinkstock_nocredi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5" y="1357298"/>
            <a:ext cx="471487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224</TotalTime>
  <Words>81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Уровни организации живой материи.</vt:lpstr>
      <vt:lpstr> Свойства живых организмов.</vt:lpstr>
      <vt:lpstr> Уровни организации живой материи.</vt:lpstr>
      <vt:lpstr>Молекулярный.</vt:lpstr>
      <vt:lpstr>Субклеточный (надмолекулярный).</vt:lpstr>
      <vt:lpstr>Клеточный. </vt:lpstr>
      <vt:lpstr>Презентация PowerPoint</vt:lpstr>
      <vt:lpstr>Организменный.</vt:lpstr>
      <vt:lpstr>Популяционно-видовой. </vt:lpstr>
      <vt:lpstr>Биоценотический. </vt:lpstr>
      <vt:lpstr>Биогеоцентический.</vt:lpstr>
      <vt:lpstr>Биосферный.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Малый и средний бизнес</dc:title>
  <dc:creator>KC</dc:creator>
  <cp:lastModifiedBy>Admin</cp:lastModifiedBy>
  <cp:revision>20</cp:revision>
  <dcterms:created xsi:type="dcterms:W3CDTF">2014-11-30T18:58:10Z</dcterms:created>
  <dcterms:modified xsi:type="dcterms:W3CDTF">2024-09-02T17:11:16Z</dcterms:modified>
</cp:coreProperties>
</file>