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2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1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58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90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904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25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7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61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6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4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3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2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0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63180-664D-4D05-BDDC-5B94A94118F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E0B70C-198F-44CB-81C6-98FA2182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0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3" y="0"/>
            <a:ext cx="9304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95" y="0"/>
            <a:ext cx="915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2519" y="166569"/>
            <a:ext cx="4267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Механическая ткань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2519" y="751344"/>
            <a:ext cx="9150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Функции:</a:t>
            </a:r>
            <a:r>
              <a:rPr lang="ru-RU" sz="2000" dirty="0" smtClean="0"/>
              <a:t> придают растениям прочность, образуя каркас, поддерживающий все органы.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35515"/>
              </p:ext>
            </p:extLst>
          </p:nvPr>
        </p:nvGraphicFramePr>
        <p:xfrm>
          <a:off x="422202" y="1639579"/>
          <a:ext cx="9308652" cy="43370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0611"/>
                <a:gridCol w="5928041"/>
              </a:tblGrid>
              <a:tr h="633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Примеры тканей и их расположение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Характеристика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26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Колленхима (расположена под эпидермисом в виде тяжей вдоль жилок листьев)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Состоит из живых, вытянутых клеток с неравномерно утолщёнными стенками. Не мешает росту растения, т. к. сама способна расти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Склеренхима (луб, древесина)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Представлена волокнами вытянутых мёртвых клеток с равномерно утолщёнными стенками. Наиболее важными являются лубяные и древесные волокна, которые формируют основной каркас растения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</a:rPr>
                        <a:t>Склереиды (встречаются в плодах)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</a:rPr>
                        <a:t>Сферические клетки с равномерно утолщёнными стенками</a:t>
                      </a:r>
                    </a:p>
                  </a:txBody>
                  <a:tcPr marL="46832" marR="46832" marT="46832" marB="468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9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803" y="159940"/>
            <a:ext cx="3894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Проводящая ткань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802" y="744715"/>
            <a:ext cx="9105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Функции: </a:t>
            </a:r>
            <a:r>
              <a:rPr lang="ru-RU" sz="2000" dirty="0" smtClean="0"/>
              <a:t>эта растительная ткань служат для транспорта веществ по растению.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519746"/>
              </p:ext>
            </p:extLst>
          </p:nvPr>
        </p:nvGraphicFramePr>
        <p:xfrm>
          <a:off x="432321" y="1574190"/>
          <a:ext cx="9134760" cy="4519242"/>
        </p:xfrm>
        <a:graphic>
          <a:graphicData uri="http://schemas.openxmlformats.org/drawingml/2006/table">
            <a:tbl>
              <a:tblPr/>
              <a:tblGrid>
                <a:gridCol w="3317459"/>
                <a:gridCol w="5817301"/>
              </a:tblGrid>
              <a:tr h="567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Примеры тканей и их расположение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Характеристика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10518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Ксилема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(древесина) — осуществляет восходящий ток веществ по растению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Состоит из трахеид и сосудов, которые построены из расположенных друг над другом мёртвых клеток с неравномерно утолщёнными стенками и отверстиями в боковых частях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2261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Флоэма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(луб) — осуществляет нисходящий ток веществ по растению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  <a:latin typeface="+mn-lt"/>
                        </a:rPr>
                        <a:t>Состоит из ситовидных трубок, которые образованы живыми клетками, расположенными одна над другой. Их поперечные стенки продырявлены в виде сита, через которое проходят тяжи цитоплазмы, ядра и другие органеллы разрушаются. Рядом с ними лежат живые клетки-спутницы, которые содержат ядра и участвуют в транспорте</a:t>
                      </a:r>
                    </a:p>
                  </a:txBody>
                  <a:tcPr marL="42007" marR="42007" marT="42007" marB="420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9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10" y="685883"/>
            <a:ext cx="9189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Функции: занимает наибольший объём в организме растения, составляя основу органов.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010" y="101108"/>
            <a:ext cx="5908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Основная ткань (</a:t>
            </a:r>
            <a:r>
              <a:rPr lang="ru-RU" sz="3200" b="1" dirty="0" smtClean="0">
                <a:solidFill>
                  <a:srgbClr val="FF0000"/>
                </a:solidFill>
              </a:rPr>
              <a:t>паренхима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30678"/>
              </p:ext>
            </p:extLst>
          </p:nvPr>
        </p:nvGraphicFramePr>
        <p:xfrm>
          <a:off x="323967" y="1498231"/>
          <a:ext cx="9052045" cy="4882016"/>
        </p:xfrm>
        <a:graphic>
          <a:graphicData uri="http://schemas.openxmlformats.org/drawingml/2006/table">
            <a:tbl>
              <a:tblPr/>
              <a:tblGrid>
                <a:gridCol w="3287420"/>
                <a:gridCol w="5764625"/>
              </a:tblGrid>
              <a:tr h="523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Примеры тканей и их расположение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Характеристика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1416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Ассимиляционная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, или хлоренхима (расположена под эпидермисом в листьях, молодых зелёных стеблях и плодах)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Фотосинтезирующая ткань, содержащая много хлоропластов. Различают столбчатую (осуществляет фотосинтез) и губчатую (отвечает за газообмен и транспирацию) ткань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970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Запасающая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(запасающие органы — корнеплоды, клубни, плоды и т. и.)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>
                          <a:effectLst/>
                          <a:latin typeface="+mn-lt"/>
                        </a:rPr>
                        <a:t>Состоит из тонкостенных клеток, заполненных углеводами (крахмалом), белками и жирами. Растения засушливых мест обитания имеют водоносную паренхиму, запасающую воду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  <a:tr h="970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>
                          <a:effectLst/>
                          <a:latin typeface="+mn-lt"/>
                        </a:rPr>
                        <a:t>Воздухоносная</a:t>
                      </a:r>
                      <a:r>
                        <a:rPr lang="ru-RU" sz="2000">
                          <a:effectLst/>
                          <a:latin typeface="+mn-lt"/>
                        </a:rPr>
                        <a:t> (характерна для водных растений, испытывающих недостаток кислорода)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dirty="0">
                          <a:effectLst/>
                          <a:latin typeface="+mn-lt"/>
                        </a:rPr>
                        <a:t>Ткань из тонкостенных клеток с большими воздухоносными межклетниками, сообщающимися с атмосферой через устьица или чечевички</a:t>
                      </a:r>
                    </a:p>
                  </a:txBody>
                  <a:tcPr marL="38752" marR="38752" marT="38752" marB="387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37"/>
            <a:ext cx="9184942" cy="68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31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448" y="194818"/>
            <a:ext cx="609600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400" b="1" dirty="0" smtClean="0"/>
              <a:t>Ткань</a:t>
            </a:r>
            <a:r>
              <a:rPr lang="ru-RU" sz="2400" dirty="0" smtClean="0"/>
              <a:t> — это совокупность клеток, имеющих сходное строение, общее происхождение и выполняющих определённые функции, и межклеточного вещества, выделяемого этими клетками.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62400" y="2503142"/>
            <a:ext cx="6096000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800" dirty="0"/>
              <a:t>О</a:t>
            </a:r>
            <a:r>
              <a:rPr lang="ru-RU" sz="2800" dirty="0" smtClean="0"/>
              <a:t>рганы высших растений образованы различными тканями, а </a:t>
            </a:r>
            <a:r>
              <a:rPr lang="ru-RU" sz="2800" dirty="0" smtClean="0">
                <a:solidFill>
                  <a:srgbClr val="FF0000"/>
                </a:solidFill>
              </a:rPr>
              <a:t>тела водорослей (талломы) не имеют органов и не образуют настоящих тканей.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4" y="3124567"/>
            <a:ext cx="3733433" cy="37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131" y="732134"/>
            <a:ext cx="80339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Образовательная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мелкие, быстро делятся, находятся в точках роста, осуществляют рост растения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Покровная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плотно прилегают друг к другу, находятся на границе с внешней средой, выполняют защитную функцию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</a:t>
            </a: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Механическая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ткань. Клетки с толстыми стенками, находятся во всех частях растения, придают ему форму и выполняют защитную функцию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Проводящая 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ткань. Клетки образуют сосуды и ситовидные трубки, находятся во всех частях растения, проводят питательные вещества по растению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inherit"/>
              </a:rPr>
              <a:t> Основная</a:t>
            </a:r>
            <a:r>
              <a:rPr lang="ru-RU" sz="2400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" panose="02020603050405020304" pitchFamily="18" charset="0"/>
              </a:rPr>
              <a:t> ткань (паренхима). Клетки крупные, с тонкими стенками, находятся в корнях, плодах, стеблях, листьях растения, запасают питательные вещества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7776" y="147359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Растительные ткани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93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659" y="0"/>
            <a:ext cx="40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mtClean="0">
                <a:solidFill>
                  <a:schemeClr val="accent2">
                    <a:lumMod val="75000"/>
                  </a:schemeClr>
                </a:solidFill>
              </a:rPr>
              <a:t>Покровные ткани</a:t>
            </a:r>
            <a:endParaRPr lang="ru-RU" sz="36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0" y="887104"/>
            <a:ext cx="9184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Ею покрыты все органы растения.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Функции: защита растений от неблагоприятного воздействия внешней среды; </a:t>
            </a:r>
            <a:r>
              <a:rPr lang="ru-RU" b="1" dirty="0" smtClean="0">
                <a:solidFill>
                  <a:srgbClr val="FF0000"/>
                </a:solidFill>
              </a:rPr>
              <a:t>регулирование газообмена и транспирации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79" y="2051207"/>
            <a:ext cx="89249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80" y="2991778"/>
            <a:ext cx="5663821" cy="3866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024" y="314122"/>
            <a:ext cx="7983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Восковой налёт. </a:t>
            </a:r>
            <a:r>
              <a:rPr lang="ru-RU" sz="2400" dirty="0" smtClean="0"/>
              <a:t>Образуется на поверхности надземных частей растения – плодах. Восковые отложения составляют однородные слои. Толщина воскового слоя на листьях некоторых пальм могут достигать 5 мм. Листья, имеющие на своей поверхности кутикулу и восковой налёт, не смачиваются водой.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46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</TotalTime>
  <Words>393</Words>
  <Application>Microsoft Office PowerPoint</Application>
  <PresentationFormat>Произвольный</PresentationFormat>
  <Paragraphs>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</dc:creator>
  <cp:lastModifiedBy>Admin</cp:lastModifiedBy>
  <cp:revision>8</cp:revision>
  <dcterms:created xsi:type="dcterms:W3CDTF">2024-01-21T11:49:43Z</dcterms:created>
  <dcterms:modified xsi:type="dcterms:W3CDTF">2024-09-02T17:06:54Z</dcterms:modified>
</cp:coreProperties>
</file>