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1450"/>
            <a:ext cx="9144000" cy="1293495"/>
          </a:xfrm>
          <a:solidFill>
            <a:schemeClr val="tx2">
              <a:lumMod val="40000"/>
              <a:lumOff val="60000"/>
            </a:schemeClr>
          </a:solidFill>
        </p:spPr>
        <p:txBody>
          <a:bodyPr>
            <a:normAutofit fontScale="90000"/>
          </a:bodyPr>
          <a:lstStyle/>
          <a:p>
            <a:r>
              <a:rPr lang="ru-RU" altLang="en-US" sz="4890" b="1" dirty="0">
                <a:solidFill>
                  <a:schemeClr val="tx2">
                    <a:lumMod val="75000"/>
                  </a:schemeClr>
                </a:solidFill>
              </a:rPr>
              <a:t>Современные упаковочные материалы</a:t>
            </a:r>
            <a:endParaRPr lang="ru-RU" altLang="en-US" sz="4890" b="1" dirty="0">
              <a:solidFill>
                <a:schemeClr val="tx2">
                  <a:lumMod val="75000"/>
                </a:schemeClr>
              </a:solidFill>
            </a:endParaRP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1"/>
          <a:srcRect t="9646"/>
          <a:stretch>
            <a:fillRect/>
          </a:stretch>
        </p:blipFill>
        <p:spPr>
          <a:xfrm>
            <a:off x="2287270" y="1600200"/>
            <a:ext cx="7835265" cy="5257800"/>
          </a:xfrm>
          <a:prstGeom prst="rect">
            <a:avLst/>
          </a:prstGeom>
          <a:ln>
            <a:solidFill>
              <a:schemeClr val="accent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solidFill>
            <a:schemeClr val="tx2">
              <a:lumMod val="40000"/>
              <a:lumOff val="60000"/>
            </a:schemeClr>
          </a:solidFill>
        </p:spPr>
        <p:txBody>
          <a:bodyPr/>
          <a:p>
            <a:r>
              <a:rPr lang="en-US"/>
              <a:t>Газовая среда</a:t>
            </a:r>
            <a:endParaRPr lang="en-US"/>
          </a:p>
        </p:txBody>
      </p:sp>
      <p:sp>
        <p:nvSpPr>
          <p:cNvPr id="3" name="Content Placeholder 2"/>
          <p:cNvSpPr>
            <a:spLocks noGrp="1"/>
          </p:cNvSpPr>
          <p:nvPr>
            <p:ph sz="half" idx="1"/>
          </p:nvPr>
        </p:nvSpPr>
        <p:spPr>
          <a:xfrm>
            <a:off x="838200" y="1825625"/>
            <a:ext cx="10515600" cy="4351655"/>
          </a:xfrm>
        </p:spPr>
        <p:txBody>
          <a:bodyPr>
            <a:noAutofit/>
          </a:bodyPr>
          <a:p>
            <a:pPr marL="0" indent="0">
              <a:buNone/>
            </a:pPr>
            <a:r>
              <a:rPr lang="en-US" sz="1500"/>
              <a:t>Такой способ упаковывания используется для овощей и фруктов, выпечки, хлеба, кондитерских изделий, кулинарии. Емкость заполняется газовой средой, которая не содержит кислорода. Для защитной оболочки используются полимерные пленки с низкой или нулевой газопроницаемостью.</a:t>
            </a:r>
            <a:endParaRPr lang="en-US" sz="1500"/>
          </a:p>
          <a:p>
            <a:pPr marL="0" indent="0">
              <a:buNone/>
            </a:pPr>
            <a:r>
              <a:rPr lang="en-US" sz="1500"/>
              <a:t>Отсутствие кислорода внутри упаковки замедляет окисление, рост бактерий, гниение, что позволяет продлить срок хранения в несколько раз.</a:t>
            </a:r>
            <a:endParaRPr lang="en-US" sz="1500"/>
          </a:p>
          <a:p>
            <a:pPr marL="0" indent="0">
              <a:buNone/>
            </a:pPr>
            <a:r>
              <a:rPr lang="ru-RU" altLang="en-US" sz="1500"/>
              <a:t> </a:t>
            </a:r>
            <a:r>
              <a:rPr lang="en-US" sz="1500"/>
              <a:t>Возможно использование газовой среды одного из трех видов:</a:t>
            </a:r>
            <a:endParaRPr lang="en-US" sz="1500"/>
          </a:p>
          <a:p>
            <a:endParaRPr lang="en-US" sz="1500"/>
          </a:p>
          <a:p>
            <a:r>
              <a:rPr lang="en-US" sz="1500"/>
              <a:t>инертные газы, не влияющие на характеристики продовольственных товаров;</a:t>
            </a:r>
            <a:endParaRPr lang="en-US" sz="1500"/>
          </a:p>
          <a:p>
            <a:r>
              <a:rPr lang="en-US" sz="1500"/>
              <a:t>регулируемая (допускается изменение состава смеси газов);</a:t>
            </a:r>
            <a:endParaRPr lang="en-US" sz="1500"/>
          </a:p>
          <a:p>
            <a:r>
              <a:rPr lang="en-US" sz="1500"/>
              <a:t>модифицированная (заполнение упаковки воздухом с добавлением определенного газа).</a:t>
            </a:r>
            <a:endParaRPr lang="en-US" sz="1500"/>
          </a:p>
          <a:p>
            <a:pPr marL="0" indent="0">
              <a:buNone/>
            </a:pPr>
            <a:r>
              <a:rPr lang="en-US" sz="1500"/>
              <a:t>Заполнение тары азотом замедляет рост микроорганизмов. Он используется для свежего мяса, полуфабрикатов из него (не изменяет их цвет). Может применяться вместо вакуумирования. Углекислый газ подходит для продуктов, прошедших предварительную обработку. Он замедляет рост бактерий, что увеличивает срок хранения. Состав газовой среды подбирают по типу продукта. Для готовых блюд и свежих продуктов используется разная среда. Возможно использование селективно-проницаемых пленок, поглощающих элементов упаковки, материалов с измененными барьерными свойствами для создания нужных условий внутри тары.</a:t>
            </a:r>
            <a:endParaRPr lang="en-US" sz="1500"/>
          </a:p>
        </p:txBody>
      </p:sp>
      <p:sp>
        <p:nvSpPr>
          <p:cNvPr id="4" name="Content Placeholder 3"/>
          <p:cNvSpPr>
            <a:spLocks noGrp="1"/>
          </p:cNvSpPr>
          <p:nvPr>
            <p:ph sz="half" idx="2"/>
          </p:nvPr>
        </p:nvSpPr>
        <p:spPr/>
        <p:txBody>
          <a:bodyPr/>
          <a:p>
            <a:pPr marL="0" indent="0">
              <a:buNone/>
            </a:pPr>
            <a:r>
              <a:rPr lang="ru-RU" altLang="en-US"/>
              <a:t>   </a:t>
            </a:r>
            <a:endParaRPr lang="ru-RU"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solidFill>
            <a:schemeClr val="tx2">
              <a:lumMod val="40000"/>
              <a:lumOff val="60000"/>
            </a:schemeClr>
          </a:solidFill>
        </p:spPr>
        <p:txBody>
          <a:bodyPr/>
          <a:p>
            <a:r>
              <a:rPr lang="en-US"/>
              <a:t>Активная упаковка</a:t>
            </a:r>
            <a:endParaRPr lang="en-US"/>
          </a:p>
        </p:txBody>
      </p:sp>
      <p:sp>
        <p:nvSpPr>
          <p:cNvPr id="4" name="Content Placeholder 3"/>
          <p:cNvSpPr>
            <a:spLocks noGrp="1"/>
          </p:cNvSpPr>
          <p:nvPr>
            <p:ph sz="half" idx="2"/>
          </p:nvPr>
        </p:nvSpPr>
        <p:spPr/>
        <p:txBody>
          <a:bodyPr/>
          <a:p>
            <a:pPr marL="0" indent="0">
              <a:buNone/>
            </a:pPr>
            <a:r>
              <a:rPr lang="ru-RU" altLang="en-US"/>
              <a:t> </a:t>
            </a:r>
            <a:endParaRPr lang="ru-RU" altLang="en-US"/>
          </a:p>
        </p:txBody>
      </p:sp>
      <p:pic>
        <p:nvPicPr>
          <p:cNvPr id="105" name="Picture 104"/>
          <p:cNvPicPr/>
          <p:nvPr/>
        </p:nvPicPr>
        <p:blipFill>
          <a:blip r:embed="rId1"/>
          <a:stretch>
            <a:fillRect/>
          </a:stretch>
        </p:blipFill>
        <p:spPr>
          <a:xfrm>
            <a:off x="8927465" y="1955800"/>
            <a:ext cx="3048000" cy="2392680"/>
          </a:xfrm>
          <a:prstGeom prst="rect">
            <a:avLst/>
          </a:prstGeom>
          <a:noFill/>
          <a:ln w="9525">
            <a:noFill/>
          </a:ln>
        </p:spPr>
      </p:pic>
      <p:sp>
        <p:nvSpPr>
          <p:cNvPr id="3" name="Content Placeholder 2"/>
          <p:cNvSpPr>
            <a:spLocks noGrp="1"/>
          </p:cNvSpPr>
          <p:nvPr>
            <p:ph sz="half" idx="1"/>
          </p:nvPr>
        </p:nvSpPr>
        <p:spPr>
          <a:xfrm>
            <a:off x="838200" y="1825625"/>
            <a:ext cx="8446770" cy="4758690"/>
          </a:xfrm>
        </p:spPr>
        <p:txBody>
          <a:bodyPr>
            <a:noAutofit/>
          </a:bodyPr>
          <a:p>
            <a:pPr marL="0" indent="0">
              <a:buNone/>
            </a:pPr>
            <a:r>
              <a:rPr lang="en-US" sz="1300"/>
              <a:t>Служит не просто барьером между упакованным продуктом и внешней средой — такие материалы активно «защищают» его, увеличивая срок его годности. Для этого могут использоваться:</a:t>
            </a:r>
            <a:endParaRPr lang="en-US" sz="1300"/>
          </a:p>
          <a:p>
            <a:r>
              <a:rPr lang="en-US" sz="1300"/>
              <a:t>дополнительные реагенты, вводимые в состав полимерных пленок (энзимы, гликозидаза, оксид железа, поглощающие, удаляющие кислород из тары элементы);</a:t>
            </a:r>
            <a:endParaRPr lang="en-US" sz="1300"/>
          </a:p>
          <a:p>
            <a:r>
              <a:rPr lang="en-US" sz="1300"/>
              <a:t>использование компонентов, поглощающих или выделяющих углекислый газ, регулирующих его содержание внутри упаковки;</a:t>
            </a:r>
            <a:endParaRPr lang="en-US" sz="1300"/>
          </a:p>
          <a:p>
            <a:r>
              <a:rPr lang="en-US" sz="1300"/>
              <a:t>добавление металлоорганических или окисляющих соединений в состав упаковочного материала для контроля концентрации этилена;</a:t>
            </a:r>
            <a:endParaRPr lang="en-US" sz="1300"/>
          </a:p>
          <a:p>
            <a:r>
              <a:rPr lang="en-US" sz="1300"/>
              <a:t>испарение этанола, замедляющего развитие микрофлоры, подавляющего рост бактерий;</a:t>
            </a:r>
            <a:endParaRPr lang="en-US" sz="1300"/>
          </a:p>
          <a:p>
            <a:r>
              <a:rPr lang="en-US" sz="1300"/>
              <a:t>введение в состав упаковочного материала или размещенных внутри тары элементов консервантов, антиоксидантов, бактерицидных веществ, продлевающих срок годности продуктов;</a:t>
            </a:r>
            <a:endParaRPr lang="en-US" sz="1300"/>
          </a:p>
          <a:p>
            <a:r>
              <a:rPr lang="en-US" sz="1300"/>
              <a:t>регуляторы влажности. Впитывают избыточную влагу внутри тары, не испаряя ее. Могут использоваться для непродовольственных товаров (силикагель);</a:t>
            </a:r>
            <a:endParaRPr lang="en-US" sz="1300"/>
          </a:p>
          <a:p>
            <a:r>
              <a:rPr lang="en-US" sz="1300"/>
              <a:t>компоненты, регулирующие вкус и запах продукта химической реакцией с нежелательными веществами.</a:t>
            </a:r>
            <a:endParaRPr lang="en-US" sz="1300"/>
          </a:p>
          <a:p>
            <a:pPr marL="0" indent="0">
              <a:buNone/>
            </a:pPr>
            <a:r>
              <a:rPr lang="en-US" sz="1300"/>
              <a:t>Компания «Алита» изготавливает полимерные упаковочные материалы для непродовольственных товаров, пищевых продуктов. Мы поставляем упаковку, которая надежно защищает продукцию от внешнего воздействия, увеличивает срок ее годности, обеспечивает стабильные условия хранения</a:t>
            </a:r>
            <a:endParaRPr lang="en-US" sz="13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760980" y="365125"/>
            <a:ext cx="6932295" cy="1325880"/>
          </a:xfrm>
          <a:solidFill>
            <a:schemeClr val="tx2">
              <a:lumMod val="40000"/>
              <a:lumOff val="60000"/>
            </a:schemeClr>
          </a:solidFill>
        </p:spPr>
        <p:txBody>
          <a:bodyPr/>
          <a:p>
            <a:pPr algn="ctr"/>
            <a:r>
              <a:rPr lang="ru-RU" altLang="en-US"/>
              <a:t>Конец</a:t>
            </a:r>
            <a:endParaRPr lang="ru-RU" altLang="en-US"/>
          </a:p>
        </p:txBody>
      </p:sp>
      <p:sp>
        <p:nvSpPr>
          <p:cNvPr id="3" name="Content Placeholder 2"/>
          <p:cNvSpPr>
            <a:spLocks noGrp="1"/>
          </p:cNvSpPr>
          <p:nvPr>
            <p:ph sz="half" idx="1"/>
          </p:nvPr>
        </p:nvSpPr>
        <p:spPr/>
        <p:txBody>
          <a:bodyPr/>
          <a:p>
            <a:pPr marL="0" indent="0">
              <a:buNone/>
            </a:pPr>
            <a:r>
              <a:rPr lang="ru-RU" altLang="en-US"/>
              <a:t> </a:t>
            </a:r>
            <a:endParaRPr lang="ru-RU" altLang="en-US"/>
          </a:p>
        </p:txBody>
      </p:sp>
      <p:sp>
        <p:nvSpPr>
          <p:cNvPr id="4" name="Content Placeholder 3"/>
          <p:cNvSpPr>
            <a:spLocks noGrp="1"/>
          </p:cNvSpPr>
          <p:nvPr>
            <p:ph sz="half" idx="2"/>
          </p:nvPr>
        </p:nvSpPr>
        <p:spPr/>
        <p:txBody>
          <a:bodyPr/>
          <a:p>
            <a:pPr marL="0" indent="0">
              <a:buNone/>
            </a:pPr>
            <a:r>
              <a:rPr lang="ru-RU" altLang="en-US"/>
              <a:t> </a:t>
            </a:r>
            <a:endParaRPr lang="ru-RU" altLang="en-US"/>
          </a:p>
        </p:txBody>
      </p:sp>
      <p:pic>
        <p:nvPicPr>
          <p:cNvPr id="106" name="Picture 105"/>
          <p:cNvPicPr/>
          <p:nvPr/>
        </p:nvPicPr>
        <p:blipFill>
          <a:blip r:embed="rId1"/>
          <a:stretch>
            <a:fillRect/>
          </a:stretch>
        </p:blipFill>
        <p:spPr>
          <a:xfrm>
            <a:off x="2483485" y="1825625"/>
            <a:ext cx="7749540" cy="5032375"/>
          </a:xfrm>
          <a:prstGeom prst="rect">
            <a:avLst/>
          </a:prstGeom>
          <a:noFill/>
          <a:ln w="9525">
            <a:solidFill>
              <a:schemeClr val="accent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5175250" cy="1325880"/>
          </a:xfrm>
          <a:solidFill>
            <a:schemeClr val="tx2">
              <a:lumMod val="40000"/>
              <a:lumOff val="60000"/>
            </a:schemeClr>
          </a:solidFill>
        </p:spPr>
        <p:txBody>
          <a:bodyPr/>
          <a:p>
            <a:r>
              <a:rPr lang="en-US"/>
              <a:t>Функции упаковки</a:t>
            </a:r>
            <a:endParaRPr lang="en-US"/>
          </a:p>
        </p:txBody>
      </p:sp>
      <p:sp>
        <p:nvSpPr>
          <p:cNvPr id="3" name="Content Placeholder 2"/>
          <p:cNvSpPr>
            <a:spLocks noGrp="1"/>
          </p:cNvSpPr>
          <p:nvPr>
            <p:ph sz="half" idx="1"/>
          </p:nvPr>
        </p:nvSpPr>
        <p:spPr>
          <a:xfrm>
            <a:off x="219075" y="1825625"/>
            <a:ext cx="6016625" cy="4740275"/>
          </a:xfrm>
        </p:spPr>
        <p:txBody>
          <a:bodyPr>
            <a:normAutofit fontScale="40000"/>
          </a:bodyPr>
          <a:p>
            <a:pPr marL="0" indent="0">
              <a:buNone/>
            </a:pPr>
            <a:r>
              <a:rPr lang="en-US" sz="4000"/>
              <a:t>Защитная функция</a:t>
            </a:r>
            <a:endParaRPr lang="en-US" sz="4000"/>
          </a:p>
          <a:p>
            <a:pPr marL="0" indent="0">
              <a:buNone/>
            </a:pPr>
            <a:r>
              <a:rPr lang="en-US"/>
              <a:t>Упаковка защищает товары:</a:t>
            </a:r>
            <a:endParaRPr lang="en-US"/>
          </a:p>
          <a:p>
            <a:r>
              <a:rPr lang="en-US"/>
              <a:t>От механических воздействий</a:t>
            </a:r>
            <a:endParaRPr lang="en-US"/>
          </a:p>
          <a:p>
            <a:pPr marL="0" indent="0">
              <a:buNone/>
            </a:pPr>
            <a:r>
              <a:rPr lang="en-US"/>
              <a:t>Удары, трение, давление, вибрация могут нанести вред содержимому. Правильная упаковка не допустит повреждения товара. При этом важную роль играет не только внешняя оболочка, но и специально разработанные вставки и ложементы.</a:t>
            </a:r>
            <a:endParaRPr lang="en-US"/>
          </a:p>
          <a:p>
            <a:r>
              <a:rPr lang="en-US"/>
              <a:t>От воздействия внешней среды</a:t>
            </a:r>
            <a:endParaRPr lang="en-US"/>
          </a:p>
          <a:p>
            <a:pPr marL="0" indent="0">
              <a:buNone/>
            </a:pPr>
            <a:r>
              <a:rPr lang="en-US"/>
              <a:t>Влага, перепады температур, ультрафиолетовые лучи могут оказывать влияние на содержимое упаковки. Влагостойкие материалы, термоизоляционные и гигроскопичные (например, силикагелевые) вкладыши решают эту проблему.</a:t>
            </a:r>
            <a:endParaRPr lang="en-US"/>
          </a:p>
          <a:p>
            <a:r>
              <a:rPr lang="en-US"/>
              <a:t>От биологических угроз</a:t>
            </a:r>
            <a:endParaRPr lang="en-US"/>
          </a:p>
          <a:p>
            <a:pPr marL="0" indent="0">
              <a:buNone/>
            </a:pPr>
            <a:r>
              <a:rPr lang="en-US"/>
              <a:t>Герметичная и асептическая упаковка не допустит контакт содержимого с животными, насекомыми и микроорганизмами.</a:t>
            </a:r>
            <a:endParaRPr lang="en-US"/>
          </a:p>
          <a:p>
            <a:r>
              <a:rPr lang="en-US"/>
              <a:t>от социальных угроз</a:t>
            </a:r>
            <a:endParaRPr lang="en-US"/>
          </a:p>
          <a:p>
            <a:pPr marL="0" indent="0">
              <a:buNone/>
            </a:pPr>
            <a:r>
              <a:rPr lang="en-US"/>
              <a:t>Упаковку можно снабдить контролем вскрытия: отрывными лентами, приспособлением для пломбирования. Можно использовать простые пломбирующие наклейки. Но часто одноразовая упаковка сама по себе является средством контроля доступа. Например, вскрытый целлофановый пакет не останется незамеченным.</a:t>
            </a:r>
            <a:endParaRPr lang="en-US"/>
          </a:p>
        </p:txBody>
      </p:sp>
      <p:pic>
        <p:nvPicPr>
          <p:cNvPr id="6" name="Picture 5"/>
          <p:cNvPicPr>
            <a:picLocks noChangeAspect="1"/>
          </p:cNvPicPr>
          <p:nvPr/>
        </p:nvPicPr>
        <p:blipFill>
          <a:blip r:embed="rId1"/>
          <a:srcRect r="20836"/>
          <a:stretch>
            <a:fillRect/>
          </a:stretch>
        </p:blipFill>
        <p:spPr>
          <a:xfrm>
            <a:off x="6235065" y="537210"/>
            <a:ext cx="5956935" cy="5783580"/>
          </a:xfrm>
          <a:prstGeom prst="rect">
            <a:avLst/>
          </a:prstGeom>
          <a:ln>
            <a:solidFill>
              <a:schemeClr val="accent1"/>
            </a:solidFill>
          </a:ln>
        </p:spPr>
      </p:pic>
      <p:sp>
        <p:nvSpPr>
          <p:cNvPr id="7" name="Content Placeholder 6"/>
          <p:cNvSpPr/>
          <p:nvPr>
            <p:ph sz="half" idx="2"/>
          </p:nvPr>
        </p:nvSpPr>
        <p:spPr>
          <a:xfrm flipV="1">
            <a:off x="6235700" y="7903210"/>
            <a:ext cx="5181600" cy="1680845"/>
          </a:xfrm>
        </p:spPr>
        <p:txBody>
          <a:bodyPr/>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202690"/>
            <a:ext cx="10515600" cy="288925"/>
          </a:xfrm>
        </p:spPr>
        <p:txBody>
          <a:bodyPr>
            <a:normAutofit fontScale="90000"/>
          </a:bodyPr>
          <a:p>
            <a:r>
              <a:rPr lang="ru-RU" altLang="en-US"/>
              <a:t>  </a:t>
            </a:r>
            <a:br>
              <a:rPr lang="ru-RU" altLang="en-US"/>
            </a:br>
            <a:endParaRPr lang="ru-RU" altLang="en-US"/>
          </a:p>
        </p:txBody>
      </p:sp>
      <p:sp>
        <p:nvSpPr>
          <p:cNvPr id="3" name="Content Placeholder 2"/>
          <p:cNvSpPr>
            <a:spLocks noGrp="1"/>
          </p:cNvSpPr>
          <p:nvPr>
            <p:ph sz="half" idx="1"/>
          </p:nvPr>
        </p:nvSpPr>
        <p:spPr>
          <a:xfrm>
            <a:off x="838200" y="198755"/>
            <a:ext cx="5181600" cy="6164580"/>
          </a:xfrm>
          <a:solidFill>
            <a:schemeClr val="tx2">
              <a:lumMod val="40000"/>
              <a:lumOff val="60000"/>
            </a:schemeClr>
          </a:solidFill>
        </p:spPr>
        <p:txBody>
          <a:bodyPr>
            <a:normAutofit fontScale="60000"/>
          </a:bodyPr>
          <a:p>
            <a:pPr marL="0" indent="0">
              <a:buNone/>
            </a:pPr>
            <a:r>
              <a:rPr lang="en-US" b="1"/>
              <a:t>Оптимизирующая функция</a:t>
            </a:r>
            <a:endParaRPr lang="en-US" b="1"/>
          </a:p>
          <a:p>
            <a:pPr marL="0" indent="0">
              <a:buNone/>
            </a:pPr>
            <a:r>
              <a:rPr lang="ru-RU" altLang="en-US"/>
              <a:t> </a:t>
            </a:r>
            <a:r>
              <a:rPr lang="en-US" sz="2220" i="1"/>
              <a:t>Упаковка делает товары удобными для хранения и транспортировки:</a:t>
            </a:r>
            <a:endParaRPr lang="en-US"/>
          </a:p>
          <a:p>
            <a:endParaRPr lang="en-US"/>
          </a:p>
          <a:p>
            <a:pPr marL="0" indent="0">
              <a:buNone/>
            </a:pPr>
            <a:r>
              <a:rPr lang="ru-RU" altLang="en-US"/>
              <a:t>-  </a:t>
            </a:r>
            <a:r>
              <a:rPr lang="en-US"/>
              <a:t>Группирует товары, которые состоят из нескольких предметов</a:t>
            </a:r>
            <a:endParaRPr lang="en-US"/>
          </a:p>
          <a:p>
            <a:pPr marL="0" indent="0">
              <a:buNone/>
            </a:pPr>
            <a:r>
              <a:rPr lang="en-US"/>
              <a:t>Детский конструктор, пару обуви, мобильный телефон с инструкцией, зарядным устройством и прочими комплектующими. Никакие детали и элементы набора не потеряются в упаковке.</a:t>
            </a:r>
            <a:endParaRPr lang="en-US"/>
          </a:p>
          <a:p>
            <a:pPr marL="0" indent="0">
              <a:buNone/>
            </a:pPr>
            <a:r>
              <a:rPr lang="ru-RU" altLang="en-US"/>
              <a:t>-  </a:t>
            </a:r>
            <a:r>
              <a:rPr lang="en-US"/>
              <a:t>Придает форму сыпучему, жидкому и газообразному содержимому</a:t>
            </a:r>
            <a:endParaRPr lang="en-US"/>
          </a:p>
          <a:p>
            <a:pPr marL="0" indent="0">
              <a:buNone/>
            </a:pPr>
            <a:r>
              <a:rPr lang="en-US"/>
              <a:t>Мука, сахар, цемент, гвозди, расфасованные в мешки; вода, вино, различные химикаты, разлитые в бутылки; ацетилен, кислород в баллонах — все это без упаковки просто невозможно было бы ни хранить, ни перевозить. А в отдельных случаях даже использовать.</a:t>
            </a:r>
            <a:endParaRPr lang="en-US"/>
          </a:p>
        </p:txBody>
      </p:sp>
      <p:sp>
        <p:nvSpPr>
          <p:cNvPr id="4" name="Content Placeholder 3"/>
          <p:cNvSpPr>
            <a:spLocks noGrp="1"/>
          </p:cNvSpPr>
          <p:nvPr>
            <p:ph sz="half" idx="2"/>
          </p:nvPr>
        </p:nvSpPr>
        <p:spPr>
          <a:xfrm>
            <a:off x="6172200" y="199390"/>
            <a:ext cx="5181600" cy="6164580"/>
          </a:xfrm>
          <a:solidFill>
            <a:schemeClr val="tx2">
              <a:lumMod val="40000"/>
              <a:lumOff val="60000"/>
            </a:schemeClr>
          </a:solidFill>
        </p:spPr>
        <p:txBody>
          <a:bodyPr>
            <a:noAutofit/>
          </a:bodyPr>
          <a:p>
            <a:pPr marL="0" indent="0">
              <a:buNone/>
            </a:pPr>
            <a:r>
              <a:rPr lang="en-US" sz="1600" b="1"/>
              <a:t>Информационная функция</a:t>
            </a:r>
            <a:endParaRPr lang="en-US" sz="1600" b="1"/>
          </a:p>
          <a:p>
            <a:pPr marL="0" indent="0">
              <a:buNone/>
            </a:pPr>
            <a:r>
              <a:rPr lang="en-US" sz="1400" i="1"/>
              <a:t>Упаковка может нести следующую информацию</a:t>
            </a:r>
            <a:r>
              <a:rPr lang="en-US" sz="1400"/>
              <a:t>:</a:t>
            </a:r>
            <a:endParaRPr lang="en-US" sz="1400"/>
          </a:p>
          <a:p>
            <a:r>
              <a:rPr lang="en-US" sz="1400"/>
              <a:t>О содержимом</a:t>
            </a:r>
            <a:endParaRPr lang="en-US" sz="1400"/>
          </a:p>
          <a:p>
            <a:pPr marL="0" indent="0">
              <a:buNone/>
            </a:pPr>
            <a:r>
              <a:rPr lang="en-US" sz="1400"/>
              <a:t>Название товара, модель, серийный номер, сортность, масса нетто/брутто, способ использования.</a:t>
            </a:r>
            <a:endParaRPr lang="en-US" sz="1400"/>
          </a:p>
          <a:p>
            <a:r>
              <a:rPr lang="en-US" sz="1400"/>
              <a:t>О составе</a:t>
            </a:r>
            <a:endParaRPr lang="en-US" sz="1400"/>
          </a:p>
          <a:p>
            <a:pPr marL="0" indent="0">
              <a:buNone/>
            </a:pPr>
            <a:r>
              <a:rPr lang="en-US" sz="1400"/>
              <a:t>Перечень ингредиентов и их процентное соотношение, либо комплектация.</a:t>
            </a:r>
            <a:endParaRPr lang="en-US" sz="1400"/>
          </a:p>
          <a:p>
            <a:r>
              <a:rPr lang="en-US" sz="1400"/>
              <a:t>Рекламная информация</a:t>
            </a:r>
            <a:endParaRPr lang="en-US" sz="1400"/>
          </a:p>
          <a:p>
            <a:pPr marL="0" indent="0">
              <a:buNone/>
            </a:pPr>
            <a:r>
              <a:rPr lang="en-US" sz="1400"/>
              <a:t>Название и логотип бренда, слоган, краткое описание преимуществ, информация о производителе, легенда бренда и т. п.</a:t>
            </a:r>
            <a:endParaRPr lang="en-US" sz="1400"/>
          </a:p>
          <a:p>
            <a:r>
              <a:rPr lang="en-US" sz="1400"/>
              <a:t>Логистическая информация</a:t>
            </a:r>
            <a:endParaRPr lang="en-US" sz="1400"/>
          </a:p>
          <a:p>
            <a:pPr marL="0" indent="0">
              <a:buNone/>
            </a:pPr>
            <a:r>
              <a:rPr lang="en-US" sz="1400"/>
              <a:t>Необходимые условия хранения и транспортировки, предостережения. Например, «не кантовать», «не бросать». Это информация подается в виде пиктограмм - манипуляционных знаков. Их обозначение можно посмотреть по этой ссылке</a:t>
            </a:r>
            <a:endParaRPr lang="en-US" sz="1400"/>
          </a:p>
          <a:p>
            <a:r>
              <a:rPr lang="en-US" sz="1400"/>
              <a:t>Об утилизации</a:t>
            </a:r>
            <a:endParaRPr lang="en-US" sz="1400"/>
          </a:p>
          <a:p>
            <a:pPr marL="0" indent="0">
              <a:buNone/>
            </a:pPr>
            <a:r>
              <a:rPr lang="en-US" sz="1400"/>
              <a:t>Батарейки, ртутные термометры, источники дневного света и некоторые виды товаров требуют особых условий для переработки. Сама упаковка тоже может быть утилизирована. Упаковка, изготовленная из переработанных материалов и подлежащая переработке, также часто маркируется соответствующими пиктограммами.</a:t>
            </a:r>
            <a:endParaRPr 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solidFill>
            <a:schemeClr val="tx2">
              <a:lumMod val="40000"/>
              <a:lumOff val="60000"/>
            </a:schemeClr>
          </a:solidFill>
        </p:spPr>
        <p:txBody>
          <a:bodyPr>
            <a:normAutofit fontScale="90000"/>
          </a:bodyPr>
          <a:p>
            <a:r>
              <a:rPr lang="ru-RU" altLang="en-US"/>
              <a:t>Факторы конструкции и материала упаковки</a:t>
            </a:r>
            <a:endParaRPr lang="ru-RU" altLang="en-US"/>
          </a:p>
        </p:txBody>
      </p:sp>
      <p:sp>
        <p:nvSpPr>
          <p:cNvPr id="3" name="Content Placeholder 2"/>
          <p:cNvSpPr>
            <a:spLocks noGrp="1"/>
          </p:cNvSpPr>
          <p:nvPr>
            <p:ph sz="half" idx="1"/>
          </p:nvPr>
        </p:nvSpPr>
        <p:spPr>
          <a:xfrm>
            <a:off x="838200" y="1825625"/>
            <a:ext cx="10680065" cy="3099435"/>
          </a:xfrm>
        </p:spPr>
        <p:txBody>
          <a:bodyPr>
            <a:normAutofit fontScale="70000"/>
          </a:bodyPr>
          <a:p>
            <a:pPr marL="0" indent="0">
              <a:buNone/>
            </a:pPr>
            <a:r>
              <a:rPr lang="en-US" sz="3200" b="1"/>
              <a:t>Упаковка может иметь самые разные формы. Она бесконечно вариативна по конструкции и составу. Что же определяет такое многообразие?</a:t>
            </a:r>
            <a:endParaRPr lang="en-US" sz="3200" b="1"/>
          </a:p>
          <a:p>
            <a:pPr marL="0" indent="0">
              <a:buNone/>
            </a:pPr>
            <a:r>
              <a:rPr lang="en-US"/>
              <a:t>Конструкцию и материал упаковки диктуют следующие факторы:</a:t>
            </a:r>
            <a:endParaRPr lang="en-US"/>
          </a:p>
          <a:p>
            <a:r>
              <a:rPr lang="en-US"/>
              <a:t>Что будет являться содержимым;</a:t>
            </a:r>
            <a:endParaRPr lang="en-US"/>
          </a:p>
          <a:p>
            <a:r>
              <a:rPr lang="en-US"/>
              <a:t>В каких условиях она будет использоваться;</a:t>
            </a:r>
            <a:endParaRPr lang="en-US"/>
          </a:p>
          <a:p>
            <a:r>
              <a:rPr lang="en-US"/>
              <a:t>В каких процессах она будет участвовать.</a:t>
            </a:r>
            <a:endParaRPr lang="en-US"/>
          </a:p>
          <a:p>
            <a:pPr marL="0" indent="0">
              <a:buNone/>
            </a:pPr>
            <a:r>
              <a:rPr lang="en-US"/>
              <a:t>Условно упаковка имеет три ипостаси — материалы, предметы и устройства. </a:t>
            </a:r>
            <a:endParaRPr lang="en-US"/>
          </a:p>
        </p:txBody>
      </p:sp>
      <p:pic>
        <p:nvPicPr>
          <p:cNvPr id="100" name="Content Placeholder 99"/>
          <p:cNvPicPr/>
          <p:nvPr>
            <p:ph sz="half" idx="2"/>
          </p:nvPr>
        </p:nvPicPr>
        <p:blipFill>
          <a:blip r:embed="rId1"/>
          <a:stretch>
            <a:fillRect/>
          </a:stretch>
        </p:blipFill>
        <p:spPr>
          <a:xfrm>
            <a:off x="837565" y="4590415"/>
            <a:ext cx="10516235" cy="2162810"/>
          </a:xfrm>
          <a:prstGeom prst="rect">
            <a:avLst/>
          </a:prstGeom>
          <a:noFill/>
          <a:ln w="28575" cmpd="sng">
            <a:solidFill>
              <a:schemeClr val="accent1">
                <a:shade val="50000"/>
              </a:schemeClr>
            </a:solidFill>
            <a:prstDash val="soli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305050" y="365125"/>
            <a:ext cx="7583805" cy="1325880"/>
          </a:xfrm>
          <a:solidFill>
            <a:schemeClr val="tx2">
              <a:lumMod val="40000"/>
              <a:lumOff val="60000"/>
            </a:schemeClr>
          </a:solidFill>
        </p:spPr>
        <p:txBody>
          <a:bodyPr>
            <a:normAutofit/>
          </a:bodyPr>
          <a:p>
            <a:pPr algn="ctr"/>
            <a:r>
              <a:rPr lang="en-US"/>
              <a:t>Индикация срока годности</a:t>
            </a:r>
            <a:endParaRPr lang="en-US"/>
          </a:p>
        </p:txBody>
      </p:sp>
      <p:sp>
        <p:nvSpPr>
          <p:cNvPr id="3" name="Content Placeholder 2"/>
          <p:cNvSpPr>
            <a:spLocks noGrp="1"/>
          </p:cNvSpPr>
          <p:nvPr>
            <p:ph sz="half" idx="1"/>
          </p:nvPr>
        </p:nvSpPr>
        <p:spPr/>
        <p:txBody>
          <a:bodyPr>
            <a:normAutofit fontScale="70000"/>
          </a:bodyPr>
          <a:p>
            <a:r>
              <a:rPr lang="ru-RU" altLang="en-US"/>
              <a:t>     </a:t>
            </a:r>
            <a:r>
              <a:rPr lang="en-US"/>
              <a:t>Технология была разработана в Великобритании и предполагает использование специальных красок, меняющих цвет при вскрытии упаковочного материала. Она позволяет наглядно оценивать годность продуктов к употреблению. Упаковка, выполненная с использованием таких красок, поможет уменьшить количество пищевых отходов: потребители не будут выбрасывать еду только потому, что сомневаются в ее свежести. Технология защищает и от пищевых отравлений: индикатор «покажет», что срок годности истек, и продукцию нельзя употреблять.</a:t>
            </a:r>
            <a:endParaRPr lang="en-US"/>
          </a:p>
          <a:p>
            <a:endParaRPr lang="en-US"/>
          </a:p>
        </p:txBody>
      </p:sp>
      <p:sp>
        <p:nvSpPr>
          <p:cNvPr id="4" name="Content Placeholder 3"/>
          <p:cNvSpPr>
            <a:spLocks noGrp="1"/>
          </p:cNvSpPr>
          <p:nvPr>
            <p:ph sz="half" idx="2"/>
          </p:nvPr>
        </p:nvSpPr>
        <p:spPr>
          <a:xfrm>
            <a:off x="7352665" y="7324090"/>
            <a:ext cx="5181600" cy="4351655"/>
          </a:xfrm>
        </p:spPr>
        <p:txBody>
          <a:bodyPr/>
          <a:p>
            <a:pPr marL="0" indent="0">
              <a:buNone/>
            </a:pPr>
            <a:endParaRPr lang="ru-RU" altLang="en-US"/>
          </a:p>
          <a:p>
            <a:pPr marL="0" indent="0">
              <a:buNone/>
            </a:pPr>
            <a:r>
              <a:rPr lang="ru-RU" altLang="en-US"/>
              <a:t>   </a:t>
            </a:r>
            <a:endParaRPr lang="ru-RU" altLang="en-US"/>
          </a:p>
        </p:txBody>
      </p:sp>
      <p:pic>
        <p:nvPicPr>
          <p:cNvPr id="101" name="Picture 100"/>
          <p:cNvPicPr/>
          <p:nvPr/>
        </p:nvPicPr>
        <p:blipFill>
          <a:blip r:embed="rId1"/>
          <a:stretch>
            <a:fillRect/>
          </a:stretch>
        </p:blipFill>
        <p:spPr>
          <a:xfrm>
            <a:off x="6348095" y="1825625"/>
            <a:ext cx="5843905" cy="4759960"/>
          </a:xfrm>
          <a:prstGeom prst="rect">
            <a:avLst/>
          </a:prstGeom>
          <a:noFill/>
          <a:ln w="9525">
            <a:solidFill>
              <a:schemeClr val="accent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305050" y="365125"/>
            <a:ext cx="7583805" cy="1325880"/>
          </a:xfrm>
          <a:solidFill>
            <a:schemeClr val="tx2">
              <a:lumMod val="40000"/>
              <a:lumOff val="60000"/>
            </a:schemeClr>
          </a:solidFill>
        </p:spPr>
        <p:txBody>
          <a:bodyPr>
            <a:normAutofit fontScale="90000"/>
          </a:bodyPr>
          <a:p>
            <a:pPr algn="ctr"/>
            <a:r>
              <a:rPr lang="en-US"/>
              <a:t>«Съедобные» упаковочные материалы</a:t>
            </a:r>
            <a:endParaRPr lang="en-US"/>
          </a:p>
        </p:txBody>
      </p:sp>
      <p:sp>
        <p:nvSpPr>
          <p:cNvPr id="3" name="Content Placeholder 2"/>
          <p:cNvSpPr>
            <a:spLocks noGrp="1"/>
          </p:cNvSpPr>
          <p:nvPr>
            <p:ph sz="half" idx="1"/>
          </p:nvPr>
        </p:nvSpPr>
        <p:spPr>
          <a:xfrm>
            <a:off x="838200" y="1825625"/>
            <a:ext cx="4249420" cy="4351655"/>
          </a:xfrm>
        </p:spPr>
        <p:txBody>
          <a:bodyPr>
            <a:normAutofit fontScale="70000"/>
          </a:bodyPr>
          <a:p>
            <a:r>
              <a:rPr lang="ru-RU"/>
              <a:t>  </a:t>
            </a:r>
            <a:r>
              <a:t>Используются для продовольственных товаров, предполагают создание защитных оболочек из желатина, карамелизированного сахара, пищевого воска. Предполагается, что основной продукт будет употребляться вместе с его упаковкой, что позволит уменьшить объем бытовых отходов. Технология уже применяется в Бразилии, где выпускается мороженое в оболочке из желатина.</a:t>
            </a:r>
            <a:r>
              <a:rPr lang="en-US"/>
              <a:t>.</a:t>
            </a:r>
            <a:endParaRPr lang="en-US"/>
          </a:p>
          <a:p>
            <a:endParaRPr lang="en-US"/>
          </a:p>
        </p:txBody>
      </p:sp>
      <p:sp>
        <p:nvSpPr>
          <p:cNvPr id="4" name="Content Placeholder 3"/>
          <p:cNvSpPr>
            <a:spLocks noGrp="1"/>
          </p:cNvSpPr>
          <p:nvPr>
            <p:ph sz="half" idx="2"/>
          </p:nvPr>
        </p:nvSpPr>
        <p:spPr>
          <a:xfrm>
            <a:off x="7352665" y="7324090"/>
            <a:ext cx="5181600" cy="4351655"/>
          </a:xfrm>
        </p:spPr>
        <p:txBody>
          <a:bodyPr/>
          <a:p>
            <a:pPr marL="0" indent="0">
              <a:buNone/>
            </a:pPr>
            <a:endParaRPr lang="ru-RU" altLang="en-US"/>
          </a:p>
          <a:p>
            <a:pPr marL="0" indent="0">
              <a:buNone/>
            </a:pPr>
            <a:r>
              <a:rPr lang="ru-RU" altLang="en-US"/>
              <a:t>   </a:t>
            </a:r>
            <a:endParaRPr lang="ru-RU" altLang="en-US"/>
          </a:p>
        </p:txBody>
      </p:sp>
      <p:pic>
        <p:nvPicPr>
          <p:cNvPr id="102" name="Picture 101"/>
          <p:cNvPicPr/>
          <p:nvPr/>
        </p:nvPicPr>
        <p:blipFill>
          <a:blip r:embed="rId1"/>
          <a:srcRect l="4928" t="3830" r="7500" b="6252"/>
          <a:stretch>
            <a:fillRect/>
          </a:stretch>
        </p:blipFill>
        <p:spPr>
          <a:xfrm>
            <a:off x="5767070" y="1986280"/>
            <a:ext cx="5946140" cy="377190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flipV="1">
            <a:off x="838200" y="-886460"/>
            <a:ext cx="10515600" cy="291465"/>
          </a:xfrm>
        </p:spPr>
        <p:txBody>
          <a:bodyPr>
            <a:normAutofit fontScale="90000"/>
          </a:bodyPr>
          <a:p>
            <a:br>
              <a:rPr lang="en-US"/>
            </a:br>
            <a:endParaRPr lang="en-US"/>
          </a:p>
        </p:txBody>
      </p:sp>
      <p:sp>
        <p:nvSpPr>
          <p:cNvPr id="3" name="Content Placeholder 2"/>
          <p:cNvSpPr>
            <a:spLocks noGrp="1"/>
          </p:cNvSpPr>
          <p:nvPr>
            <p:ph sz="half" idx="1"/>
          </p:nvPr>
        </p:nvSpPr>
        <p:spPr>
          <a:xfrm>
            <a:off x="838200" y="311785"/>
            <a:ext cx="5181600" cy="2924175"/>
          </a:xfrm>
          <a:solidFill>
            <a:schemeClr val="tx2">
              <a:lumMod val="40000"/>
              <a:lumOff val="60000"/>
            </a:schemeClr>
          </a:solidFill>
        </p:spPr>
        <p:txBody>
          <a:bodyPr>
            <a:normAutofit fontScale="70000"/>
          </a:bodyPr>
          <a:p>
            <a:pPr marL="0" indent="0">
              <a:buNone/>
            </a:pPr>
            <a:r>
              <a:rPr lang="en-US" b="1"/>
              <a:t>Использование упаковки, пригодной для вторичной переработки</a:t>
            </a:r>
            <a:endParaRPr lang="en-US" b="1"/>
          </a:p>
          <a:p>
            <a:r>
              <a:rPr lang="en-US"/>
              <a:t>Технология предполагает отказ от стеклянных и жестяных емкостей и использование вместо них более экономичного в переработке целлофана. Фасовка жидкостей в плотные пакеты выполнялась еще в СССР, и сейчас технология снова используется.</a:t>
            </a:r>
            <a:endParaRPr lang="en-US"/>
          </a:p>
        </p:txBody>
      </p:sp>
      <p:sp>
        <p:nvSpPr>
          <p:cNvPr id="4" name="Content Placeholder 3"/>
          <p:cNvSpPr>
            <a:spLocks noGrp="1"/>
          </p:cNvSpPr>
          <p:nvPr>
            <p:ph sz="half" idx="2"/>
          </p:nvPr>
        </p:nvSpPr>
        <p:spPr>
          <a:xfrm>
            <a:off x="6172200" y="311785"/>
            <a:ext cx="5181600" cy="5865495"/>
          </a:xfrm>
          <a:solidFill>
            <a:schemeClr val="tx2">
              <a:lumMod val="20000"/>
              <a:lumOff val="80000"/>
            </a:schemeClr>
          </a:solidFill>
          <a:ln>
            <a:noFill/>
          </a:ln>
        </p:spPr>
        <p:txBody>
          <a:bodyPr/>
          <a:p>
            <a:pPr marL="0" indent="0">
              <a:buNone/>
            </a:pPr>
            <a:r>
              <a:rPr lang="en-US" b="1"/>
              <a:t>Упаковка с дополнительными функциями</a:t>
            </a:r>
            <a:endParaRPr lang="en-US" b="1"/>
          </a:p>
          <a:p>
            <a:r>
              <a:rPr lang="en-US"/>
              <a:t>Это — тара, которая при вскрытии может разогревать или охлаждать продукты внутри нее. Температура может изменяться на несколько десятков градусов, на это нужно 4-5 минут. Такую тару чаще используют для напитков, продающихся в магазинах. Она уменьшает расход электроэнергии на их подогрев или охлаждение.</a:t>
            </a:r>
            <a:endParaRPr lang="en-US"/>
          </a:p>
        </p:txBody>
      </p:sp>
      <p:pic>
        <p:nvPicPr>
          <p:cNvPr id="103" name="Picture 102"/>
          <p:cNvPicPr/>
          <p:nvPr/>
        </p:nvPicPr>
        <p:blipFill>
          <a:blip r:embed="rId1"/>
          <a:stretch>
            <a:fillRect/>
          </a:stretch>
        </p:blipFill>
        <p:spPr>
          <a:xfrm>
            <a:off x="571500" y="3392488"/>
            <a:ext cx="5715000" cy="3305175"/>
          </a:xfrm>
          <a:prstGeom prst="rect">
            <a:avLst/>
          </a:prstGeom>
          <a:noFill/>
          <a:ln w="9525">
            <a:solidFill>
              <a:schemeClr val="accent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solidFill>
            <a:schemeClr val="tx2">
              <a:lumMod val="40000"/>
              <a:lumOff val="60000"/>
            </a:schemeClr>
          </a:solidFill>
        </p:spPr>
        <p:txBody>
          <a:bodyPr/>
          <a:p>
            <a:r>
              <a:rPr lang="en-US"/>
              <a:t>Асептическая упаковка</a:t>
            </a:r>
            <a:endParaRPr lang="en-US"/>
          </a:p>
        </p:txBody>
      </p:sp>
      <p:sp>
        <p:nvSpPr>
          <p:cNvPr id="3" name="Content Placeholder 2"/>
          <p:cNvSpPr>
            <a:spLocks noGrp="1"/>
          </p:cNvSpPr>
          <p:nvPr>
            <p:ph sz="half" idx="1"/>
          </p:nvPr>
        </p:nvSpPr>
        <p:spPr>
          <a:xfrm>
            <a:off x="838200" y="1825625"/>
            <a:ext cx="10516235" cy="4351655"/>
          </a:xfrm>
        </p:spPr>
        <p:txBody>
          <a:bodyPr>
            <a:normAutofit fontScale="60000"/>
          </a:bodyPr>
          <a:p>
            <a:pPr marL="0" indent="0">
              <a:buNone/>
            </a:pPr>
            <a:r>
              <a:rPr lang="en-US"/>
              <a:t>Применяется для жидких продуктов питания (молочной продукции, соков, супов, паст, соусов). Предполагает упаковывание по специальной технологии:</a:t>
            </a:r>
            <a:endParaRPr lang="en-US"/>
          </a:p>
          <a:p>
            <a:r>
              <a:rPr lang="en-US"/>
              <a:t>готовые тары, емкости стерилизуются;</a:t>
            </a:r>
            <a:endParaRPr lang="en-US"/>
          </a:p>
          <a:p>
            <a:r>
              <a:rPr lang="en-US"/>
              <a:t>продукция проходит термическую обработку;</a:t>
            </a:r>
            <a:endParaRPr lang="en-US"/>
          </a:p>
          <a:p>
            <a:r>
              <a:rPr lang="en-US"/>
              <a:t>фасование и запечатывание тары выполняется в стерильных условиях.</a:t>
            </a:r>
            <a:endParaRPr lang="en-US"/>
          </a:p>
          <a:p>
            <a:pPr marL="0" indent="0">
              <a:buNone/>
            </a:pPr>
            <a:r>
              <a:rPr lang="en-US"/>
              <a:t>Для стерилизации упаковочного материала используется раствор пероксида водорода, озон. Возможна обработка нагревом, ультрафиолетовым, инфракрасным облучением в специальных камерах. Продукт стерилизуется отдельно. При фасовании верхняя часть тары обрабатывается струей газа и выполняется ее запечатывание термической сваркой.</a:t>
            </a:r>
            <a:endParaRPr lang="en-US"/>
          </a:p>
          <a:p>
            <a:pPr marL="0" indent="0">
              <a:buNone/>
            </a:pPr>
            <a:r>
              <a:rPr lang="en-US"/>
              <a:t>Для такой упаковки подходят многослойные полимерные материалы, пленки, комбинированные фольгой, пластиковые емкости. При использовании мягкой тары она может дополнительно упаковываться в жесткие картонные короба для защиты от повреждений.</a:t>
            </a:r>
            <a:endParaRPr lang="en-US"/>
          </a:p>
          <a:p>
            <a:pPr marL="0" indent="0">
              <a:buNone/>
            </a:pPr>
            <a:r>
              <a:rPr lang="en-US"/>
              <a:t>Эта технология не меняет вкусовые и органолептические характеристики продукта, увеличивает срок ее службы в несколько раз, снижает уровень требований к условиям хранения.</a:t>
            </a:r>
            <a:endParaRPr lang="en-US"/>
          </a:p>
        </p:txBody>
      </p:sp>
      <p:sp>
        <p:nvSpPr>
          <p:cNvPr id="4" name="Content Placeholder 3"/>
          <p:cNvSpPr>
            <a:spLocks noGrp="1"/>
          </p:cNvSpPr>
          <p:nvPr>
            <p:ph sz="half" idx="2"/>
          </p:nvPr>
        </p:nvSpPr>
        <p:spPr>
          <a:xfrm>
            <a:off x="6172200" y="5758180"/>
            <a:ext cx="5181600" cy="419100"/>
          </a:xfrm>
        </p:spPr>
        <p:txBody>
          <a:bodyPr>
            <a:normAutofit fontScale="70000"/>
          </a:bodyPr>
          <a:p>
            <a:pPr marL="0" indent="0">
              <a:buNone/>
            </a:pPr>
            <a:r>
              <a:rPr lang="ru-RU" altLang="en-US"/>
              <a:t>   </a:t>
            </a:r>
            <a:endParaRPr lang="ru-RU"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solidFill>
            <a:schemeClr val="tx2">
              <a:lumMod val="40000"/>
              <a:lumOff val="60000"/>
            </a:schemeClr>
          </a:solidFill>
          <a:ln>
            <a:noFill/>
          </a:ln>
        </p:spPr>
        <p:txBody>
          <a:bodyPr/>
          <a:p>
            <a:r>
              <a:rPr lang="en-US"/>
              <a:t>Использование вакуума</a:t>
            </a:r>
            <a:endParaRPr lang="en-US"/>
          </a:p>
        </p:txBody>
      </p:sp>
      <p:sp>
        <p:nvSpPr>
          <p:cNvPr id="3" name="Content Placeholder 2"/>
          <p:cNvSpPr>
            <a:spLocks noGrp="1"/>
          </p:cNvSpPr>
          <p:nvPr>
            <p:ph sz="half" idx="1"/>
          </p:nvPr>
        </p:nvSpPr>
        <p:spPr/>
        <p:txBody>
          <a:bodyPr>
            <a:normAutofit fontScale="70000"/>
          </a:bodyPr>
          <a:p>
            <a:r>
              <a:rPr lang="en-US"/>
              <a:t>Применение вакуумной упаковки защищает продукты питания от окисления. Защита от контакта с кислородом особенно важна для мяса, рыба, птицы, сыпучей продукции. При упаковывании кислород удаляется из тары вакуумной установкой. Для этого подходят пленки из ПВХ, ПА, ПП, комбинированные материалы, термоусадочные пленки, лотки из пенополистирола с закрепленной на них пленкой. Чтобы внутри упаковки сохранялся вакуум, материалы, из которых она выполнена, должны иметь хорошие барьерные свойства, быть газонепроницаемыми.</a:t>
            </a:r>
            <a:endParaRPr lang="en-US"/>
          </a:p>
        </p:txBody>
      </p:sp>
      <p:sp>
        <p:nvSpPr>
          <p:cNvPr id="4" name="Content Placeholder 3"/>
          <p:cNvSpPr>
            <a:spLocks noGrp="1"/>
          </p:cNvSpPr>
          <p:nvPr>
            <p:ph sz="half" idx="2"/>
          </p:nvPr>
        </p:nvSpPr>
        <p:spPr>
          <a:xfrm>
            <a:off x="6172200" y="5714365"/>
            <a:ext cx="5181600" cy="462915"/>
          </a:xfrm>
        </p:spPr>
        <p:txBody>
          <a:bodyPr>
            <a:normAutofit fontScale="90000" lnSpcReduction="10000"/>
          </a:bodyPr>
          <a:p>
            <a:pPr marL="0" indent="0">
              <a:buNone/>
            </a:pPr>
            <a:r>
              <a:rPr lang="ru-RU" altLang="en-US"/>
              <a:t>  </a:t>
            </a:r>
            <a:endParaRPr lang="ru-RU" altLang="en-US"/>
          </a:p>
        </p:txBody>
      </p:sp>
      <p:pic>
        <p:nvPicPr>
          <p:cNvPr id="104" name="Picture 103"/>
          <p:cNvPicPr/>
          <p:nvPr/>
        </p:nvPicPr>
        <p:blipFill>
          <a:blip r:embed="rId1"/>
          <a:stretch>
            <a:fillRect/>
          </a:stretch>
        </p:blipFill>
        <p:spPr>
          <a:xfrm>
            <a:off x="6172200" y="2048193"/>
            <a:ext cx="5715000" cy="4276725"/>
          </a:xfrm>
          <a:prstGeom prst="rect">
            <a:avLst/>
          </a:prstGeom>
          <a:noFill/>
          <a:ln w="9525">
            <a:solidFill>
              <a:schemeClr val="accent1"/>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8791</Words>
  <Application>WPS Presentation</Application>
  <PresentationFormat>Widescreen</PresentationFormat>
  <Paragraphs>120</Paragraphs>
  <Slides>12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Arial</vt:lpstr>
      <vt:lpstr>SimSun</vt:lpstr>
      <vt:lpstr>Wingdings</vt:lpstr>
      <vt:lpstr>Calibri Light</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Индикация срока годности</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Современные упаковочные материалы</dc:title>
  <dc:creator/>
  <cp:lastModifiedBy>freec</cp:lastModifiedBy>
  <cp:revision>2</cp:revision>
  <dcterms:created xsi:type="dcterms:W3CDTF">2023-12-17T20:40:51Z</dcterms:created>
  <dcterms:modified xsi:type="dcterms:W3CDTF">2023-12-17T20:42:48Z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79C3A3B334FF49389B794AB05A24D234</vt:lpwstr>
  </property>
  <property fmtid="{D5CDD505-2E9C-101B-9397-08002B2CF9AE}" pid="3" name="KSOProductBuildVer">
    <vt:lpwstr>1033-11.2.0.11225</vt:lpwstr>
  </property>
</Properties>
</file>