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9" r:id="rId3"/>
    <p:sldId id="257" r:id="rId4"/>
    <p:sldId id="258"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17F969-5524-429A-BB88-A056B206002E}" type="datetimeFigureOut">
              <a:rPr lang="ru-RU" smtClean="0"/>
              <a:pPr/>
              <a:t>16.01.2020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16A61A-4E2D-4EE3-8F8B-0E783B2B099F}"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2116A61A-4E2D-4EE3-8F8B-0E783B2B099F}" type="slidenum">
              <a:rPr lang="ru-RU" smtClean="0"/>
              <a:pPr/>
              <a:t>4</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5B106E36-FD25-4E2D-B0AA-010F637433A0}" type="datetimeFigureOut">
              <a:rPr lang="ru-RU" smtClean="0"/>
              <a:pPr/>
              <a:t>16.01.2020</a:t>
            </a:fld>
            <a:endParaRPr lang="ru-RU"/>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16.01.2020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16.01.2020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Содержимое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5B106E36-FD25-4E2D-B0AA-010F637433A0}" type="datetimeFigureOut">
              <a:rPr lang="ru-RU" smtClean="0"/>
              <a:pPr/>
              <a:t>16.01.2020</a:t>
            </a:fld>
            <a:endParaRPr lang="ru-RU"/>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5B106E36-FD25-4E2D-B0AA-010F637433A0}" type="datetimeFigureOut">
              <a:rPr lang="ru-RU" smtClean="0"/>
              <a:pPr/>
              <a:t>16.01.2020</a:t>
            </a:fld>
            <a:endParaRPr lang="ru-RU"/>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a:p>
        </p:txBody>
      </p:sp>
      <p:sp>
        <p:nvSpPr>
          <p:cNvPr id="6" name="Номер слайда 5"/>
          <p:cNvSpPr>
            <a:spLocks noGrp="1"/>
          </p:cNvSpPr>
          <p:nvPr>
            <p:ph type="sldNum" sz="quarter" idx="12"/>
          </p:nvPr>
        </p:nvSpPr>
        <p:spPr>
          <a:xfrm>
            <a:off x="8451056" y="809624"/>
            <a:ext cx="502920" cy="300831"/>
          </a:xfrm>
        </p:spPr>
        <p:txBody>
          <a:bodyPr/>
          <a:lstStyle/>
          <a:p>
            <a:fld id="{725C68B6-61C2-468F-89AB-4B9F7531AA68}" type="slidenum">
              <a:rPr lang="ru-RU" smtClean="0"/>
              <a:pPr/>
              <a:t>‹#›</a:t>
            </a:fld>
            <a:endParaRPr lang="ru-RU"/>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5B106E36-FD25-4E2D-B0AA-010F637433A0}" type="datetimeFigureOut">
              <a:rPr lang="ru-RU" smtClean="0"/>
              <a:pPr/>
              <a:t>16.01.2020</a:t>
            </a:fld>
            <a:endParaRPr lang="ru-RU"/>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a:p>
        </p:txBody>
      </p:sp>
      <p:sp>
        <p:nvSpPr>
          <p:cNvPr id="7" name="Номер слайда 6"/>
          <p:cNvSpPr>
            <a:spLocks noGrp="1"/>
          </p:cNvSpPr>
          <p:nvPr>
            <p:ph type="sldNum" sz="quarter" idx="12"/>
          </p:nvPr>
        </p:nvSpPr>
        <p:spPr>
          <a:xfrm>
            <a:off x="7589520" y="6480969"/>
            <a:ext cx="502920" cy="301752"/>
          </a:xfrm>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5B106E36-FD25-4E2D-B0AA-010F637433A0}" type="datetimeFigureOut">
              <a:rPr lang="ru-RU" smtClean="0"/>
              <a:pPr/>
              <a:t>16.01.2020</a:t>
            </a:fld>
            <a:endParaRPr lang="ru-RU"/>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16.01.2020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5B106E36-FD25-4E2D-B0AA-010F637433A0}" type="datetimeFigureOut">
              <a:rPr lang="ru-RU" smtClean="0"/>
              <a:pPr/>
              <a:t>16.01.2020</a:t>
            </a:fld>
            <a:endParaRPr lang="ru-RU"/>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a:p>
        </p:txBody>
      </p:sp>
      <p:sp>
        <p:nvSpPr>
          <p:cNvPr id="4" name="Номер слайда 3"/>
          <p:cNvSpPr>
            <a:spLocks noGrp="1"/>
          </p:cNvSpPr>
          <p:nvPr>
            <p:ph type="sldNum" sz="quarter" idx="12"/>
          </p:nvPr>
        </p:nvSpPr>
        <p:spPr>
          <a:xfrm>
            <a:off x="7589520" y="6480969"/>
            <a:ext cx="502920" cy="301752"/>
          </a:xfrm>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5B106E36-FD25-4E2D-B0AA-010F637433A0}" type="datetimeFigureOut">
              <a:rPr lang="ru-RU" smtClean="0"/>
              <a:pPr/>
              <a:t>16.01.2020</a:t>
            </a:fld>
            <a:endParaRPr lang="ru-RU"/>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5B106E36-FD25-4E2D-B0AA-010F637433A0}" type="datetimeFigureOut">
              <a:rPr lang="ru-RU" smtClean="0"/>
              <a:pPr/>
              <a:t>16.01.2020</a:t>
            </a:fld>
            <a:endParaRPr lang="ru-RU"/>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B106E36-FD25-4E2D-B0AA-010F637433A0}" type="datetimeFigureOut">
              <a:rPr lang="ru-RU" smtClean="0"/>
              <a:pPr/>
              <a:t>16.01.2020</a:t>
            </a:fld>
            <a:endParaRPr lang="ru-RU"/>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ru.wikipedia.org/wiki/%D0%A1%D0%BF%D0%BE%D1%80%D1%8B_%D1%80%D0%B0%D1%81%D1%82%D0%B5%D0%BD%D0%B8%D0%B9" TargetMode="External"/><Relationship Id="rId3" Type="http://schemas.openxmlformats.org/officeDocument/2006/relationships/hyperlink" Target="https://ru.wikipedia.org/wiki/%D0%9A%D0%BE%D1%80%D0%B5%D0%BD%D1%8C" TargetMode="External"/><Relationship Id="rId7" Type="http://schemas.openxmlformats.org/officeDocument/2006/relationships/hyperlink" Target="https://ru.wikipedia.org/wiki/%D0%9F%D0%BE%D0%BB%D0%BE%D0%B2%D0%BE%D0%B9_%D0%B4%D0%B8%D0%BC%D0%BE%D1%80%D1%84%D0%B8%D0%B7%D0%BC" TargetMode="External"/><Relationship Id="rId12" Type="http://schemas.openxmlformats.org/officeDocument/2006/relationships/hyperlink" Target="https://ru.wikipedia.org/wiki/%D0%A0%D0%B5%D0%B4%D1%83%D0%BA%D1%86%D0%B8%D1%8F_(%D0%B1%D0%B8%D0%BE%D0%BB%D0%BE%D0%B3%D0%B8%D1%8F)" TargetMode="External"/><Relationship Id="rId2" Type="http://schemas.openxmlformats.org/officeDocument/2006/relationships/hyperlink" Target="https://ru.wikipedia.org/wiki/%D0%9C%D0%BD%D0%BE%D0%B3%D0%BE%D0%BB%D0%B5%D1%82%D0%BD%D0%B8%D0%B5_%D1%80%D0%B0%D1%81%D1%82%D0%B5%D0%BD%D0%B8%D1%8F" TargetMode="External"/><Relationship Id="rId1" Type="http://schemas.openxmlformats.org/officeDocument/2006/relationships/slideLayout" Target="../slideLayouts/slideLayout2.xml"/><Relationship Id="rId6" Type="http://schemas.openxmlformats.org/officeDocument/2006/relationships/hyperlink" Target="https://ru.wikipedia.org/wiki/%D0%9F%D0%BE%D0%B1%D0%B5%D0%B3_(%D0%B1%D0%BE%D1%82%D0%B0%D0%BD%D0%B8%D0%BA%D0%B0)" TargetMode="External"/><Relationship Id="rId11" Type="http://schemas.openxmlformats.org/officeDocument/2006/relationships/hyperlink" Target="https://ru.wikipedia.org/wiki/%D0%92%D0%BB%D0%B0%D0%B3%D0%B0%D0%BB%D0%B8%D1%89%D0%B5_(%D0%B1%D0%BE%D1%82%D0%B0%D0%BD%D0%B8%D0%BA%D0%B0)" TargetMode="External"/><Relationship Id="rId5" Type="http://schemas.openxmlformats.org/officeDocument/2006/relationships/hyperlink" Target="https://ru.wikipedia.org/wiki/%D0%92%D0%B5%D0%B3%D0%B5%D1%82%D0%B0%D1%82%D0%B8%D0%B2%D0%BD%D0%BE%D0%B5_%D1%80%D0%B0%D0%B7%D0%BC%D0%BD%D0%BE%D0%B6%D0%B5%D0%BD%D0%B8%D0%B5" TargetMode="External"/><Relationship Id="rId10" Type="http://schemas.openxmlformats.org/officeDocument/2006/relationships/hyperlink" Target="https://ru.wikipedia.org/wiki/%D0%9C%D1%83%D1%82%D0%BE%D0%B2%D0%BA%D0%B0" TargetMode="External"/><Relationship Id="rId4" Type="http://schemas.openxmlformats.org/officeDocument/2006/relationships/hyperlink" Target="https://ru.wikipedia.org/wiki/%D0%9A%D0%BB%D1%83%D0%B1%D0%B5%D0%BD%D1%8C" TargetMode="External"/><Relationship Id="rId9" Type="http://schemas.openxmlformats.org/officeDocument/2006/relationships/hyperlink" Target="https://ru.wikipedia.org/wiki/%D0%AD%D0%BF%D0%B8%D0%B4%D0%B5%D1%80%D0%BC%D0%B0" TargetMode="External"/></Relationships>
</file>

<file path=ppt/slides/_rels/slide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slide" Target="slide5.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ru-RU" dirty="0" smtClean="0"/>
              <a:t>Значение хвощей в природе и жизни человека</a:t>
            </a:r>
            <a:endParaRPr lang="ru-RU" dirty="0"/>
          </a:p>
        </p:txBody>
      </p:sp>
      <p:pic>
        <p:nvPicPr>
          <p:cNvPr id="4" name="Содержимое 3" descr="Equisetum_telmateia_stem.jpg"/>
          <p:cNvPicPr>
            <a:picLocks noGrp="1" noChangeAspect="1"/>
          </p:cNvPicPr>
          <p:nvPr>
            <p:ph idx="1"/>
          </p:nvPr>
        </p:nvPicPr>
        <p:blipFill>
          <a:blip r:embed="rId2" cstate="print"/>
          <a:stretch>
            <a:fillRect/>
          </a:stretch>
        </p:blipFill>
        <p:spPr>
          <a:xfrm>
            <a:off x="1619672" y="1772816"/>
            <a:ext cx="5963716" cy="5085184"/>
          </a:xfrm>
        </p:spPr>
      </p:pic>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65162"/>
          </a:xfrm>
        </p:spPr>
        <p:txBody>
          <a:bodyPr>
            <a:normAutofit fontScale="90000"/>
          </a:bodyPr>
          <a:lstStyle/>
          <a:p>
            <a:endParaRPr lang="ru-RU" dirty="0"/>
          </a:p>
        </p:txBody>
      </p:sp>
      <p:sp>
        <p:nvSpPr>
          <p:cNvPr id="3" name="Содержимое 2"/>
          <p:cNvSpPr>
            <a:spLocks noGrp="1"/>
          </p:cNvSpPr>
          <p:nvPr>
            <p:ph idx="1"/>
          </p:nvPr>
        </p:nvSpPr>
        <p:spPr>
          <a:xfrm>
            <a:off x="0" y="0"/>
            <a:ext cx="9144000" cy="6858000"/>
          </a:xfrm>
        </p:spPr>
        <p:txBody>
          <a:bodyPr>
            <a:noAutofit/>
          </a:bodyPr>
          <a:lstStyle/>
          <a:p>
            <a:r>
              <a:rPr lang="ru-RU" sz="2000" dirty="0" smtClean="0">
                <a:hlinkClick r:id="rId2" tooltip="Многолетние растения"/>
              </a:rPr>
              <a:t>Многолетнее</a:t>
            </a:r>
            <a:r>
              <a:rPr lang="ru-RU" sz="2000" dirty="0" smtClean="0"/>
              <a:t> споровое травянистое растение высотой до 40, редко до 50 см, с длинным ползучим </a:t>
            </a:r>
            <a:r>
              <a:rPr lang="ru-RU" sz="2000" dirty="0" smtClean="0">
                <a:hlinkClick r:id="rId3" tooltip="Корень"/>
              </a:rPr>
              <a:t>корневищем</a:t>
            </a:r>
            <a:r>
              <a:rPr lang="ru-RU" sz="2000" dirty="0" smtClean="0"/>
              <a:t>. На корневищах образуются короткие </a:t>
            </a:r>
            <a:r>
              <a:rPr lang="ru-RU" sz="2000" dirty="0" err="1" smtClean="0">
                <a:hlinkClick r:id="rId4" tooltip="Клубень"/>
              </a:rPr>
              <a:t>клубневидные</a:t>
            </a:r>
            <a:r>
              <a:rPr lang="ru-RU" sz="2000" dirty="0" err="1" smtClean="0"/>
              <a:t>ответвления</a:t>
            </a:r>
            <a:r>
              <a:rPr lang="ru-RU" sz="2000" dirty="0" smtClean="0"/>
              <a:t>, с помощью которых происходит </a:t>
            </a:r>
            <a:r>
              <a:rPr lang="ru-RU" sz="2000" dirty="0" smtClean="0">
                <a:hlinkClick r:id="rId5" tooltip="Вегетативное размножение"/>
              </a:rPr>
              <a:t>вегетативное размножение</a:t>
            </a:r>
            <a:r>
              <a:rPr lang="ru-RU" sz="2000" dirty="0" smtClean="0"/>
              <a:t>.</a:t>
            </a:r>
          </a:p>
          <a:p>
            <a:r>
              <a:rPr lang="ru-RU" sz="2000" dirty="0" smtClean="0"/>
              <a:t>Надземные </a:t>
            </a:r>
            <a:r>
              <a:rPr lang="ru-RU" sz="2000" dirty="0" smtClean="0">
                <a:hlinkClick r:id="rId6" tooltip="Побег (ботаника)"/>
              </a:rPr>
              <a:t>побеги</a:t>
            </a:r>
            <a:r>
              <a:rPr lang="ru-RU" sz="2000" dirty="0" smtClean="0"/>
              <a:t> </a:t>
            </a:r>
            <a:r>
              <a:rPr lang="ru-RU" sz="2000" dirty="0" smtClean="0">
                <a:hlinkClick r:id="rId7" tooltip="Половой диморфизм"/>
              </a:rPr>
              <a:t>диморфные</a:t>
            </a:r>
            <a:r>
              <a:rPr lang="ru-RU" sz="2000" dirty="0" smtClean="0"/>
              <a:t>:</a:t>
            </a:r>
          </a:p>
          <a:p>
            <a:r>
              <a:rPr lang="ru-RU" sz="2000" b="1" dirty="0" smtClean="0"/>
              <a:t>генеративные</a:t>
            </a:r>
            <a:r>
              <a:rPr lang="ru-RU" sz="2000" dirty="0" smtClean="0"/>
              <a:t> побеги буроватые или розоватые, </a:t>
            </a:r>
            <a:r>
              <a:rPr lang="ru-RU" sz="2000" dirty="0" err="1" smtClean="0"/>
              <a:t>неветвистые</a:t>
            </a:r>
            <a:r>
              <a:rPr lang="ru-RU" sz="2000" dirty="0" smtClean="0"/>
              <a:t>, с треугольными бурыми листовыми зубцами, не имеющими полупрозрачного плёнчатого окаймления. После созревания </a:t>
            </a:r>
            <a:r>
              <a:rPr lang="ru-RU" sz="2000" dirty="0" smtClean="0">
                <a:hlinkClick r:id="rId8" tooltip="Споры растений"/>
              </a:rPr>
              <a:t>спор</a:t>
            </a:r>
            <a:r>
              <a:rPr lang="ru-RU" sz="2000" dirty="0" smtClean="0"/>
              <a:t> весенние бесхлорофилльные побеги отмирают или (гораздо реже) становятся зелёными, образуют боковые веточки и тогда неотличимы от вегетативных побегов.</a:t>
            </a:r>
          </a:p>
          <a:p>
            <a:r>
              <a:rPr lang="ru-RU" sz="2000" b="1" dirty="0" smtClean="0"/>
              <a:t>вегетативные</a:t>
            </a:r>
            <a:r>
              <a:rPr lang="ru-RU" sz="2000" dirty="0" smtClean="0"/>
              <a:t> побеги зелёные, прямостоячие или приподнимающиеся, полые, с </a:t>
            </a:r>
            <a:r>
              <a:rPr lang="ru-RU" sz="2000" dirty="0" err="1" smtClean="0"/>
              <a:t>пикообразной</a:t>
            </a:r>
            <a:r>
              <a:rPr lang="ru-RU" sz="2000" dirty="0" smtClean="0"/>
              <a:t> верхушкой, обычно 15—50 см высотой, 1,5—5 мм в диаметре. Веточки всегда имеются. </a:t>
            </a:r>
            <a:r>
              <a:rPr lang="ru-RU" sz="2000" dirty="0" smtClean="0">
                <a:hlinkClick r:id="rId9" tooltip="Эпидерма"/>
              </a:rPr>
              <a:t>Эпидермис</a:t>
            </a:r>
            <a:r>
              <a:rPr lang="ru-RU" sz="2000" dirty="0" smtClean="0"/>
              <a:t> стебля гладкий.</a:t>
            </a:r>
          </a:p>
          <a:p>
            <a:r>
              <a:rPr lang="ru-RU" sz="2000" dirty="0" smtClean="0"/>
              <a:t>Листовые зубцы собраны в </a:t>
            </a:r>
            <a:r>
              <a:rPr lang="ru-RU" sz="2000" dirty="0" smtClean="0">
                <a:hlinkClick r:id="rId10" tooltip="Мутовка"/>
              </a:rPr>
              <a:t>мутовки</a:t>
            </a:r>
            <a:r>
              <a:rPr lang="ru-RU" sz="2000" dirty="0" smtClean="0"/>
              <a:t> по 6—12, иногда до 16, свободные или сросшиеся не до верху. Ветви в мутовках косо направлены вверх, простые или </a:t>
            </a:r>
            <a:r>
              <a:rPr lang="ru-RU" sz="2000" dirty="0" err="1" smtClean="0"/>
              <a:t>слабоветвистые.</a:t>
            </a:r>
            <a:r>
              <a:rPr lang="ru-RU" sz="2000" dirty="0" err="1" smtClean="0">
                <a:hlinkClick r:id="rId11" tooltip="Влагалище (ботаника)"/>
              </a:rPr>
              <a:t>Влагалища</a:t>
            </a:r>
            <a:r>
              <a:rPr lang="ru-RU" sz="2000" dirty="0" smtClean="0"/>
              <a:t> (</a:t>
            </a:r>
            <a:r>
              <a:rPr lang="ru-RU" sz="2000" dirty="0" smtClean="0">
                <a:hlinkClick r:id="rId12" tooltip="Редукция (биология)"/>
              </a:rPr>
              <a:t>редуцированные</a:t>
            </a:r>
            <a:r>
              <a:rPr lang="ru-RU" sz="2000" dirty="0" smtClean="0"/>
              <a:t> листья) на стебле цилиндрические.</a:t>
            </a:r>
          </a:p>
          <a:p>
            <a:r>
              <a:rPr lang="ru-RU" sz="2000" dirty="0" smtClean="0"/>
              <a:t>Колоски 2—3 см длиной, почти цилиндрические.</a:t>
            </a:r>
          </a:p>
          <a:p>
            <a:endParaRPr lang="ru-RU" sz="2000" dirty="0"/>
          </a:p>
        </p:txBody>
      </p:sp>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387424"/>
            <a:ext cx="8229600" cy="58018"/>
          </a:xfrm>
        </p:spPr>
        <p:txBody>
          <a:bodyPr>
            <a:normAutofit fontScale="90000"/>
          </a:bodyPr>
          <a:lstStyle/>
          <a:p>
            <a:endParaRPr lang="ru-RU" dirty="0"/>
          </a:p>
        </p:txBody>
      </p:sp>
      <p:sp>
        <p:nvSpPr>
          <p:cNvPr id="3" name="Содержимое 2"/>
          <p:cNvSpPr>
            <a:spLocks noGrp="1"/>
          </p:cNvSpPr>
          <p:nvPr>
            <p:ph idx="1"/>
          </p:nvPr>
        </p:nvSpPr>
        <p:spPr>
          <a:xfrm>
            <a:off x="179512" y="0"/>
            <a:ext cx="8964488" cy="6858000"/>
          </a:xfrm>
        </p:spPr>
        <p:style>
          <a:lnRef idx="1">
            <a:schemeClr val="accent5"/>
          </a:lnRef>
          <a:fillRef idx="2">
            <a:schemeClr val="accent5"/>
          </a:fillRef>
          <a:effectRef idx="1">
            <a:schemeClr val="accent5"/>
          </a:effectRef>
          <a:fontRef idx="minor">
            <a:schemeClr val="dk1"/>
          </a:fontRef>
        </p:style>
        <p:txBody>
          <a:bodyPr>
            <a:normAutofit fontScale="62500" lnSpcReduction="20000"/>
          </a:bodyPr>
          <a:lstStyle/>
          <a:p>
            <a:r>
              <a:rPr lang="ru-RU" dirty="0" smtClean="0"/>
              <a:t>Участие хвощей в растительном покрове очень мала, хотя их предки были гигантскими растениями (</a:t>
            </a:r>
            <a:r>
              <a:rPr lang="ru-RU" dirty="0" err="1" smtClean="0"/>
              <a:t>каламофиты</a:t>
            </a:r>
            <a:r>
              <a:rPr lang="ru-RU" dirty="0" smtClean="0"/>
              <a:t> достигали 10-20 метров высоты) и образовывали большие леса. Остатки этих растений превратились в каменный уголь. Большинство видов хвощей есть </a:t>
            </a:r>
            <a:r>
              <a:rPr lang="ru-RU" dirty="0" err="1" smtClean="0"/>
              <a:t>неистив</a:t>
            </a:r>
            <a:r>
              <a:rPr lang="ru-RU" dirty="0" smtClean="0"/>
              <a:t>- ними растениями для животных, так как содержат ядовитые вещества (хвощ болотный) или стебли являются жесткими из-за наличия большого количества кремнезема (хвощ полевой).</a:t>
            </a:r>
          </a:p>
          <a:p>
            <a:r>
              <a:rPr lang="ru-RU" dirty="0" smtClean="0"/>
              <a:t>Практическое значение хвощей для человека невелико. Некоторые из них являются злостными сорняками (хвощ полевой), потому что легко размножаются вегетативно. Однако одновременно тот же хвощ полевой является врачебной (летние побеги используют как кровоостанавливающее и мочегонное средство), съедобные (молодые летние побеги, корневища и клубеньки в отварном виде), красящей (для окраски меха в серо-желтый цвет) растением. Находит он применение и в ветеринарии (для заживления ран). Хвощи является индикаторными растениями, то есть растениями, характеризующих условия внешней среды. Например, хвощ полевой является индикатором кислых почв. Там, где его очень много, надо проводить известкование. Побеги некоторых видов хвощей (в хвоща зимующих) очень жесткие, что обусловливает их использование вместо шлифовальной бумаги для чистки кухонной посуды, полировки металлических и столярных изделий. Надземная часть некоторых хвощей (хвоща полевого) содержит значительное количество витамина С и сладких сахаров, а подземная - крахмала.</a:t>
            </a:r>
          </a:p>
          <a:p>
            <a:r>
              <a:rPr lang="ru-RU" i="1" dirty="0" smtClean="0"/>
              <a:t>Таким образом, значение современных Хвощевидных в природе и жизни человека можно считать незначительным.</a:t>
            </a:r>
            <a:endParaRPr lang="ru-RU" dirty="0" smtClean="0"/>
          </a:p>
          <a:p>
            <a:endParaRPr lang="ru-RU" dirty="0"/>
          </a:p>
        </p:txBody>
      </p:sp>
      <p:sp>
        <p:nvSpPr>
          <p:cNvPr id="5" name="Улыбающееся лицо 4">
            <a:hlinkClick r:id="rId2" action="ppaction://hlinksldjump"/>
          </p:cNvPr>
          <p:cNvSpPr/>
          <p:nvPr/>
        </p:nvSpPr>
        <p:spPr>
          <a:xfrm>
            <a:off x="0" y="404664"/>
            <a:ext cx="611560" cy="64807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0" y="150896"/>
            <a:ext cx="219456" cy="6400800"/>
          </a:xfrm>
        </p:spPr>
        <p:txBody>
          <a:bodyPr>
            <a:normAutofit fontScale="90000"/>
          </a:bodyPr>
          <a:lstStyle/>
          <a:p>
            <a:endParaRPr lang="ru-RU" dirty="0"/>
          </a:p>
        </p:txBody>
      </p:sp>
      <p:sp>
        <p:nvSpPr>
          <p:cNvPr id="4" name="Текст 3"/>
          <p:cNvSpPr>
            <a:spLocks noGrp="1"/>
          </p:cNvSpPr>
          <p:nvPr>
            <p:ph type="body" sz="half" idx="2"/>
          </p:nvPr>
        </p:nvSpPr>
        <p:spPr/>
        <p:txBody>
          <a:bodyPr>
            <a:noAutofit/>
          </a:bodyPr>
          <a:lstStyle/>
          <a:p>
            <a:r>
              <a:rPr lang="ru-RU" sz="4800" dirty="0" smtClean="0"/>
              <a:t>Хвощ  полевой</a:t>
            </a:r>
            <a:endParaRPr lang="ru-RU" sz="4800" dirty="0"/>
          </a:p>
        </p:txBody>
      </p:sp>
      <p:pic>
        <p:nvPicPr>
          <p:cNvPr id="5" name="Рисунок 4" descr="275px-Prêle1.3.JPG"/>
          <p:cNvPicPr>
            <a:picLocks noGrp="1" noChangeAspect="1"/>
          </p:cNvPicPr>
          <p:nvPr>
            <p:ph type="pic" idx="1"/>
          </p:nvPr>
        </p:nvPicPr>
        <p:blipFill>
          <a:blip r:embed="rId3" cstate="print"/>
          <a:srcRect t="69" b="69"/>
          <a:stretch>
            <a:fillRect/>
          </a:stretch>
        </p:blipFill>
        <p:spPr>
          <a:xfrm>
            <a:off x="899592" y="404664"/>
            <a:ext cx="7488832" cy="5486400"/>
          </a:xfrm>
        </p:spPr>
      </p:pic>
      <p:sp>
        <p:nvSpPr>
          <p:cNvPr id="7" name="Улыбающееся лицо 6">
            <a:hlinkClick r:id="rId4" action="ppaction://hlinksldjump"/>
          </p:cNvPr>
          <p:cNvSpPr/>
          <p:nvPr/>
        </p:nvSpPr>
        <p:spPr>
          <a:xfrm>
            <a:off x="323528" y="548680"/>
            <a:ext cx="720080" cy="792088"/>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 name="Рисунок 4" descr="Meadow_Horsetail_2463334647.jpg"/>
          <p:cNvPicPr>
            <a:picLocks noGrp="1" noChangeAspect="1"/>
          </p:cNvPicPr>
          <p:nvPr>
            <p:ph type="pic" idx="1"/>
          </p:nvPr>
        </p:nvPicPr>
        <p:blipFill>
          <a:blip r:embed="rId2" cstate="print"/>
          <a:srcRect t="21974" b="21974"/>
          <a:stretch>
            <a:fillRect/>
          </a:stretch>
        </p:blipFill>
        <p:spPr>
          <a:xfrm>
            <a:off x="683568" y="0"/>
            <a:ext cx="7790113" cy="6022800"/>
          </a:xfrm>
          <a:prstGeom prst="rect">
            <a:avLst/>
          </a:prstGeom>
          <a:ln>
            <a:noFill/>
          </a:ln>
          <a:effectLst>
            <a:outerShdw blurRad="50800" dist="38100" dir="18900000" algn="bl" rotWithShape="0">
              <a:prstClr val="black">
                <a:alpha val="40000"/>
              </a:prstClr>
            </a:outerShdw>
            <a:softEdge rad="112500"/>
          </a:effectLst>
        </p:spPr>
      </p:pic>
      <p:sp>
        <p:nvSpPr>
          <p:cNvPr id="4" name="Текст 3"/>
          <p:cNvSpPr>
            <a:spLocks noGrp="1"/>
          </p:cNvSpPr>
          <p:nvPr>
            <p:ph type="body" sz="half" idx="2"/>
          </p:nvPr>
        </p:nvSpPr>
        <p:spPr/>
        <p:txBody>
          <a:bodyPr>
            <a:normAutofit/>
          </a:bodyPr>
          <a:lstStyle/>
          <a:p>
            <a:r>
              <a:rPr lang="ru-RU" sz="3200" dirty="0" smtClean="0"/>
              <a:t>Луговой хвощ</a:t>
            </a:r>
            <a:endParaRPr lang="ru-RU" sz="3200" dirty="0"/>
          </a:p>
        </p:txBody>
      </p:sp>
    </p:spTree>
  </p:cSld>
  <p:clrMapOvr>
    <a:masterClrMapping/>
  </p:clrMapOvr>
  <p:transition>
    <p:pull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5400" dirty="0" smtClean="0"/>
              <a:t>Хвощ болотный</a:t>
            </a:r>
            <a:endParaRPr lang="ru-RU" sz="5400" dirty="0"/>
          </a:p>
        </p:txBody>
      </p:sp>
      <p:pic>
        <p:nvPicPr>
          <p:cNvPr id="4" name="Содержимое 3" descr="Без названия.jpg"/>
          <p:cNvPicPr>
            <a:picLocks noGrp="1" noChangeAspect="1"/>
          </p:cNvPicPr>
          <p:nvPr>
            <p:ph idx="1"/>
          </p:nvPr>
        </p:nvPicPr>
        <p:blipFill>
          <a:blip r:embed="rId2" cstate="print"/>
          <a:stretch>
            <a:fillRect/>
          </a:stretch>
        </p:blipFill>
        <p:spPr>
          <a:xfrm>
            <a:off x="467544" y="1628800"/>
            <a:ext cx="8100392" cy="5040560"/>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23</TotalTime>
  <Words>258</Words>
  <Application>Microsoft Office PowerPoint</Application>
  <PresentationFormat>Экран (4:3)</PresentationFormat>
  <Paragraphs>14</Paragraphs>
  <Slides>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Яркая</vt:lpstr>
      <vt:lpstr>Значение хвощей в природе и жизни человека</vt:lpstr>
      <vt:lpstr>Слайд 2</vt:lpstr>
      <vt:lpstr>Слайд 3</vt:lpstr>
      <vt:lpstr>Слайд 4</vt:lpstr>
      <vt:lpstr>Слайд 5</vt:lpstr>
      <vt:lpstr>Хвощ болотный</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Значение хвощей в природе и жизни человека</dc:title>
  <dc:creator>HP</dc:creator>
  <cp:lastModifiedBy>HP</cp:lastModifiedBy>
  <cp:revision>7</cp:revision>
  <dcterms:created xsi:type="dcterms:W3CDTF">2020-01-16T17:13:29Z</dcterms:created>
  <dcterms:modified xsi:type="dcterms:W3CDTF">2020-01-16T17:52:41Z</dcterms:modified>
</cp:coreProperties>
</file>