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79E43E2B-5939-49A5-A00A-831476E44EA0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7B0CA45-B24D-497F-8376-7937552C19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3E2B-5939-49A5-A00A-831476E44EA0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0CA45-B24D-497F-8376-7937552C19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3E2B-5939-49A5-A00A-831476E44EA0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0CA45-B24D-497F-8376-7937552C19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3E2B-5939-49A5-A00A-831476E44EA0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0CA45-B24D-497F-8376-7937552C19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3E2B-5939-49A5-A00A-831476E44EA0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0CA45-B24D-497F-8376-7937552C19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3E2B-5939-49A5-A00A-831476E44EA0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0CA45-B24D-497F-8376-7937552C19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9E43E2B-5939-49A5-A00A-831476E44EA0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7B0CA45-B24D-497F-8376-7937552C19CC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9E43E2B-5939-49A5-A00A-831476E44EA0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7B0CA45-B24D-497F-8376-7937552C19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3E2B-5939-49A5-A00A-831476E44EA0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0CA45-B24D-497F-8376-7937552C19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3E2B-5939-49A5-A00A-831476E44EA0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0CA45-B24D-497F-8376-7937552C19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3E2B-5939-49A5-A00A-831476E44EA0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0CA45-B24D-497F-8376-7937552C19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79E43E2B-5939-49A5-A00A-831476E44EA0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7B0CA45-B24D-497F-8376-7937552C19C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festival.1september.ru/files/articles/50/5089/508963/img9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1571612"/>
            <a:ext cx="8458200" cy="1470025"/>
          </a:xfrm>
        </p:spPr>
        <p:txBody>
          <a:bodyPr/>
          <a:lstStyle/>
          <a:p>
            <a:r>
              <a:rPr lang="ru-RU" dirty="0" smtClean="0"/>
              <a:t>Клеточный </a:t>
            </a:r>
            <a:r>
              <a:rPr lang="ru-RU" dirty="0" err="1" smtClean="0"/>
              <a:t>центр.Рибосомы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500042"/>
            <a:ext cx="7186634" cy="714364"/>
          </a:xfrm>
        </p:spPr>
        <p:txBody>
          <a:bodyPr/>
          <a:lstStyle/>
          <a:p>
            <a:r>
              <a:rPr lang="ru-RU" dirty="0" smtClean="0"/>
              <a:t>Клеточный центр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214422"/>
            <a:ext cx="8543956" cy="536011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Клеточный </a:t>
            </a:r>
            <a:r>
              <a:rPr lang="ru-RU" sz="2000" dirty="0" smtClean="0"/>
              <a:t>центр – совокупность центриолей и центросферы, </a:t>
            </a:r>
            <a:r>
              <a:rPr lang="ru-RU" sz="2000" dirty="0" smtClean="0"/>
              <a:t>состоит из </a:t>
            </a:r>
            <a:r>
              <a:rPr lang="ru-RU" sz="2000" dirty="0" smtClean="0"/>
              <a:t>двух телец цилиндрической формы, участвует в делении клетки и образовании веретена деления.</a:t>
            </a:r>
            <a:endParaRPr lang="ru-RU" sz="2000" dirty="0"/>
          </a:p>
        </p:txBody>
      </p:sp>
      <p:pic>
        <p:nvPicPr>
          <p:cNvPr id="4" name="Picture 2" descr="Картинка 4 из 26847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2428868"/>
            <a:ext cx="4143372" cy="31017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286380" y="2428868"/>
            <a:ext cx="2928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</a:t>
            </a:r>
            <a:r>
              <a:rPr lang="ru-RU" dirty="0" smtClean="0"/>
              <a:t>остоит из двух центриолей.</a:t>
            </a:r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229600" cy="1066800"/>
          </a:xfrm>
        </p:spPr>
        <p:txBody>
          <a:bodyPr/>
          <a:lstStyle/>
          <a:p>
            <a:r>
              <a:rPr lang="ru-RU" dirty="0" smtClean="0"/>
              <a:t>Центриоль</a:t>
            </a:r>
            <a:endParaRPr lang="ru-RU" dirty="0"/>
          </a:p>
        </p:txBody>
      </p:sp>
      <p:pic>
        <p:nvPicPr>
          <p:cNvPr id="4" name="Содержимое 3" descr="200px-Centriole3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4500570"/>
            <a:ext cx="2809888" cy="209336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 descr="Bio10_21_1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4744" y="4286256"/>
            <a:ext cx="5027045" cy="242889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0" y="1285860"/>
            <a:ext cx="90011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/>
              <a:t>Центрио́ль</a:t>
            </a:r>
            <a:r>
              <a:rPr lang="ru-RU" dirty="0"/>
              <a:t> — </a:t>
            </a:r>
            <a:r>
              <a:rPr lang="ru-RU" dirty="0" smtClean="0"/>
              <a:t>внутриклеточный органоид</a:t>
            </a:r>
            <a:r>
              <a:rPr lang="ru-RU" dirty="0"/>
              <a:t> </a:t>
            </a:r>
            <a:r>
              <a:rPr lang="ru-RU" dirty="0" err="1"/>
              <a:t>эукариотической</a:t>
            </a:r>
            <a:r>
              <a:rPr lang="ru-RU" dirty="0"/>
              <a:t> клетки, представляющий тельца в структуре клетки, размер которых находится на границе разрешающей способности светового микроскопа.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2285992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Функции:</a:t>
            </a:r>
          </a:p>
          <a:p>
            <a:r>
              <a:rPr lang="ru-RU" dirty="0" smtClean="0"/>
              <a:t>1.Принимают</a:t>
            </a:r>
            <a:r>
              <a:rPr lang="ru-RU" dirty="0"/>
              <a:t> участие в формировании цитоплазматических микротрубочек во </a:t>
            </a:r>
            <a:r>
              <a:rPr lang="ru-RU" dirty="0" smtClean="0"/>
              <a:t>время</a:t>
            </a:r>
            <a:r>
              <a:rPr lang="ru-RU" dirty="0"/>
              <a:t> деления </a:t>
            </a:r>
            <a:r>
              <a:rPr lang="ru-RU" u="sng" dirty="0" smtClean="0"/>
              <a:t>клетки.</a:t>
            </a:r>
          </a:p>
          <a:p>
            <a:r>
              <a:rPr lang="ru-RU" u="sng" dirty="0" smtClean="0"/>
              <a:t>2.Принимают  участие в </a:t>
            </a:r>
            <a:r>
              <a:rPr lang="ru-RU" dirty="0"/>
              <a:t> регуляции образования митотического веретена.</a:t>
            </a: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10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229600" cy="1066800"/>
          </a:xfrm>
        </p:spPr>
        <p:txBody>
          <a:bodyPr/>
          <a:lstStyle/>
          <a:p>
            <a:r>
              <a:rPr lang="ru-RU" dirty="0" smtClean="0"/>
              <a:t>Веретено деления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85860"/>
            <a:ext cx="8472518" cy="5288676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Веретено́ </a:t>
            </a:r>
            <a:r>
              <a:rPr lang="ru-RU" b="1" dirty="0" err="1" smtClean="0"/>
              <a:t>деле́ния</a:t>
            </a:r>
            <a:r>
              <a:rPr lang="ru-RU" dirty="0" smtClean="0"/>
              <a:t> — динамичная структура, которая образуется в митозе и мейозе для обеспечения сегрегации хромосом и деления клетки.</a:t>
            </a:r>
            <a:endParaRPr lang="ru-RU" dirty="0"/>
          </a:p>
        </p:txBody>
      </p:sp>
      <p:pic>
        <p:nvPicPr>
          <p:cNvPr id="4" name="Рисунок 3" descr="Mitotic_spindle_in_animal_cell_(jpg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3429000"/>
            <a:ext cx="3048000" cy="25019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 descr="Mitotic_spindle_in_animal_cell.sv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628" y="3286124"/>
            <a:ext cx="3071834" cy="272625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500042"/>
            <a:ext cx="8229600" cy="1066800"/>
          </a:xfrm>
        </p:spPr>
        <p:txBody>
          <a:bodyPr/>
          <a:lstStyle/>
          <a:p>
            <a:r>
              <a:rPr lang="ru-RU" dirty="0" smtClean="0"/>
              <a:t>Рибосомы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569324"/>
            <a:ext cx="8543956" cy="52886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/>
              <a:t>Рибосома</a:t>
            </a:r>
            <a:r>
              <a:rPr lang="ru-RU" sz="1800" dirty="0" smtClean="0"/>
              <a:t> — важнейший </a:t>
            </a:r>
            <a:r>
              <a:rPr lang="ru-RU" sz="1800" dirty="0" err="1" smtClean="0"/>
              <a:t>немембранный</a:t>
            </a:r>
            <a:r>
              <a:rPr lang="ru-RU" sz="1800" dirty="0" smtClean="0"/>
              <a:t> </a:t>
            </a:r>
            <a:r>
              <a:rPr lang="ru-RU" sz="1800" dirty="0" smtClean="0"/>
              <a:t>органоид живой </a:t>
            </a:r>
            <a:r>
              <a:rPr lang="ru-RU" sz="1800" dirty="0" smtClean="0"/>
              <a:t>клетки сферической или слегка эллипсоидной формы, диаметром 100—200 ангстрем, состоящий из большой и малой субъединиц.</a:t>
            </a:r>
            <a:endParaRPr lang="ru-RU" sz="1800" dirty="0"/>
          </a:p>
        </p:txBody>
      </p:sp>
      <p:pic>
        <p:nvPicPr>
          <p:cNvPr id="4" name="Рисунок 3" descr="220px-Ribosome_shap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3357562"/>
            <a:ext cx="3192797" cy="15964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071934" y="2857496"/>
            <a:ext cx="47149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Рибосома состоит из специфических (</a:t>
            </a:r>
            <a:r>
              <a:rPr lang="ru-RU" dirty="0" err="1"/>
              <a:t>рибосомных</a:t>
            </a:r>
            <a:r>
              <a:rPr lang="ru-RU" dirty="0"/>
              <a:t>) РНК, специфических (</a:t>
            </a:r>
            <a:r>
              <a:rPr lang="ru-RU" dirty="0" err="1"/>
              <a:t>рибосомных</a:t>
            </a:r>
            <a:r>
              <a:rPr lang="ru-RU" dirty="0"/>
              <a:t>) белков и небольшого количества низкомолекулярных компонентов.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57148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Рибосомные</a:t>
            </a:r>
            <a:r>
              <a:rPr lang="ru-RU" b="1" dirty="0" smtClean="0"/>
              <a:t> РНК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500174"/>
            <a:ext cx="8329642" cy="507436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Структурно и функционально рибосома — это, прежде всего, её РНК</a:t>
            </a:r>
            <a:r>
              <a:rPr lang="ru-RU" dirty="0" smtClean="0"/>
              <a:t>.</a:t>
            </a:r>
            <a:r>
              <a:rPr lang="ru-RU" dirty="0" smtClean="0"/>
              <a:t> </a:t>
            </a:r>
            <a:r>
              <a:rPr lang="ru-RU" dirty="0" err="1" smtClean="0"/>
              <a:t>Рибосомная</a:t>
            </a:r>
            <a:r>
              <a:rPr lang="ru-RU" dirty="0" smtClean="0"/>
              <a:t> РНК (</a:t>
            </a:r>
            <a:r>
              <a:rPr lang="ru-RU" dirty="0" err="1" smtClean="0"/>
              <a:t>рРНК</a:t>
            </a:r>
            <a:r>
              <a:rPr lang="ru-RU" dirty="0" smtClean="0"/>
              <a:t>) в составе рибосомы очень компактна, имеет сложную третичную структуру и плотно инкрустирована молекулами различных </a:t>
            </a:r>
            <a:r>
              <a:rPr lang="ru-RU" dirty="0" err="1" smtClean="0"/>
              <a:t>рибосомных</a:t>
            </a:r>
            <a:r>
              <a:rPr lang="ru-RU" dirty="0" smtClean="0"/>
              <a:t> белков.</a:t>
            </a:r>
            <a:endParaRPr lang="ru-RU" dirty="0"/>
          </a:p>
        </p:txBody>
      </p:sp>
    </p:spTree>
  </p:cSld>
  <p:clrMapOvr>
    <a:masterClrMapping/>
  </p:clrMapOvr>
  <p:transition>
    <p:diamond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50004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РНК </a:t>
            </a:r>
            <a:r>
              <a:rPr lang="ru-RU" b="1" dirty="0" smtClean="0"/>
              <a:t>малой и большой </a:t>
            </a:r>
            <a:r>
              <a:rPr lang="ru-RU" b="1" dirty="0" smtClean="0"/>
              <a:t>субъединицы</a:t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6" name="Содержимое 5" descr="image01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1428736"/>
            <a:ext cx="4156126" cy="2214578"/>
          </a:xfrm>
        </p:spPr>
      </p:pic>
      <p:sp>
        <p:nvSpPr>
          <p:cNvPr id="7" name="TextBox 6"/>
          <p:cNvSpPr txBox="1"/>
          <p:nvPr/>
        </p:nvSpPr>
        <p:spPr>
          <a:xfrm>
            <a:off x="142844" y="3643314"/>
            <a:ext cx="87154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/>
              <a:t>В большинстве случаев </a:t>
            </a:r>
            <a:r>
              <a:rPr lang="ru-RU" dirty="0" err="1"/>
              <a:t>рРНК</a:t>
            </a:r>
            <a:r>
              <a:rPr lang="ru-RU" dirty="0"/>
              <a:t> малой субъединицы представляет собой одну </a:t>
            </a:r>
            <a:r>
              <a:rPr lang="ru-RU" dirty="0" err="1"/>
              <a:t>ковалентно</a:t>
            </a:r>
            <a:r>
              <a:rPr lang="ru-RU" dirty="0"/>
              <a:t> непрерывную </a:t>
            </a:r>
            <a:r>
              <a:rPr lang="ru-RU" dirty="0" err="1"/>
              <a:t>полирибонуклеотидную</a:t>
            </a:r>
            <a:r>
              <a:rPr lang="ru-RU" dirty="0"/>
              <a:t> цепь</a:t>
            </a:r>
            <a:r>
              <a:rPr lang="ru-RU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ru-RU" dirty="0" err="1" smtClean="0"/>
              <a:t>рРНК</a:t>
            </a:r>
            <a:r>
              <a:rPr lang="ru-RU" dirty="0" smtClean="0"/>
              <a:t> большой субъединицы </a:t>
            </a:r>
            <a:r>
              <a:rPr lang="ru-RU" dirty="0"/>
              <a:t> представляет собой одну </a:t>
            </a:r>
            <a:r>
              <a:rPr lang="ru-RU" dirty="0" err="1"/>
              <a:t>ковалентно</a:t>
            </a:r>
            <a:r>
              <a:rPr lang="ru-RU" dirty="0"/>
              <a:t> непрерывную </a:t>
            </a:r>
            <a:r>
              <a:rPr lang="ru-RU" dirty="0" err="1"/>
              <a:t>полирибонуклеотидную</a:t>
            </a:r>
            <a:r>
              <a:rPr lang="ru-RU" dirty="0"/>
              <a:t> </a:t>
            </a:r>
            <a:r>
              <a:rPr lang="ru-RU" dirty="0" smtClean="0"/>
              <a:t>цепь.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57148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Рибосомные</a:t>
            </a:r>
            <a:r>
              <a:rPr lang="ru-RU" b="1" dirty="0" smtClean="0"/>
              <a:t> белки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14422"/>
            <a:ext cx="8472518" cy="536011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Каждая </a:t>
            </a:r>
            <a:r>
              <a:rPr lang="ru-RU" sz="2400" dirty="0" err="1" smtClean="0"/>
              <a:t>рибосомная</a:t>
            </a:r>
            <a:r>
              <a:rPr lang="ru-RU" sz="2400" dirty="0" smtClean="0"/>
              <a:t> </a:t>
            </a:r>
            <a:r>
              <a:rPr lang="ru-RU" sz="2400" dirty="0" err="1" smtClean="0"/>
              <a:t>субчастица</a:t>
            </a:r>
            <a:r>
              <a:rPr lang="ru-RU" sz="2400" dirty="0" smtClean="0"/>
              <a:t> содержит много молекул </a:t>
            </a:r>
            <a:r>
              <a:rPr lang="ru-RU" sz="2400" dirty="0" err="1" smtClean="0"/>
              <a:t>рибосомных</a:t>
            </a:r>
            <a:r>
              <a:rPr lang="ru-RU" sz="2400" dirty="0" smtClean="0"/>
              <a:t> белков, и все они </a:t>
            </a:r>
            <a:r>
              <a:rPr lang="ru-RU" sz="2400" dirty="0" err="1" smtClean="0"/>
              <a:t>разные.В</a:t>
            </a:r>
            <a:r>
              <a:rPr lang="ru-RU" sz="2400" dirty="0" smtClean="0"/>
              <a:t> </a:t>
            </a:r>
            <a:r>
              <a:rPr lang="ru-RU" sz="2400" dirty="0" smtClean="0"/>
              <a:t>этом отношении </a:t>
            </a:r>
            <a:r>
              <a:rPr lang="ru-RU" sz="2400" dirty="0" err="1" smtClean="0"/>
              <a:t>рибосомный</a:t>
            </a:r>
            <a:r>
              <a:rPr lang="ru-RU" sz="2400" dirty="0" smtClean="0"/>
              <a:t> рибонуклеопротеид принципиально отличается от вирусного, где белковая оболочка строится из однотипных белков за счет их симметричной слоевой упаковки на поверхности РНК. </a:t>
            </a:r>
            <a:endParaRPr lang="ru-RU" sz="2400" dirty="0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3571876"/>
            <a:ext cx="3071834" cy="2896686"/>
          </a:xfrm>
          <a:prstGeom prst="rect">
            <a:avLst/>
          </a:prstGeom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pull dir="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56</TotalTime>
  <Words>129</Words>
  <Application>Microsoft Office PowerPoint</Application>
  <PresentationFormat>Экран (4:3)</PresentationFormat>
  <Paragraphs>22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Городская</vt:lpstr>
      <vt:lpstr>Клеточный центр.Рибосомы</vt:lpstr>
      <vt:lpstr>Клеточный центр </vt:lpstr>
      <vt:lpstr>Центриоль</vt:lpstr>
      <vt:lpstr>Веретено деления</vt:lpstr>
      <vt:lpstr>Рибосомы</vt:lpstr>
      <vt:lpstr>Рибосомные РНК </vt:lpstr>
      <vt:lpstr>РНК малой и большой субъединицы </vt:lpstr>
      <vt:lpstr>Рибосомные белки </vt:lpstr>
      <vt:lpstr>Спасибо за внимание.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Клеточный центр.Рибосомы</dc:title>
  <dc:creator>1</dc:creator>
  <cp:lastModifiedBy>1</cp:lastModifiedBy>
  <cp:revision>6</cp:revision>
  <dcterms:created xsi:type="dcterms:W3CDTF">2016-10-20T13:29:05Z</dcterms:created>
  <dcterms:modified xsi:type="dcterms:W3CDTF">2016-10-20T14:25:27Z</dcterms:modified>
</cp:coreProperties>
</file>