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A32B-4930-4F59-9455-2D19FB9B6F1B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FA5E8-6F83-4F5F-B8DD-6DAAF47F4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A32B-4930-4F59-9455-2D19FB9B6F1B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FA5E8-6F83-4F5F-B8DD-6DAAF47F4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A32B-4930-4F59-9455-2D19FB9B6F1B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FA5E8-6F83-4F5F-B8DD-6DAAF47F4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A32B-4930-4F59-9455-2D19FB9B6F1B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FA5E8-6F83-4F5F-B8DD-6DAAF47F4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A32B-4930-4F59-9455-2D19FB9B6F1B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FA5E8-6F83-4F5F-B8DD-6DAAF47F4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A32B-4930-4F59-9455-2D19FB9B6F1B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FA5E8-6F83-4F5F-B8DD-6DAAF47F4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A32B-4930-4F59-9455-2D19FB9B6F1B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FA5E8-6F83-4F5F-B8DD-6DAAF47F4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A32B-4930-4F59-9455-2D19FB9B6F1B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FA5E8-6F83-4F5F-B8DD-6DAAF47F4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A32B-4930-4F59-9455-2D19FB9B6F1B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FA5E8-6F83-4F5F-B8DD-6DAAF47F4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A32B-4930-4F59-9455-2D19FB9B6F1B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FA5E8-6F83-4F5F-B8DD-6DAAF47F4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A32B-4930-4F59-9455-2D19FB9B6F1B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FA5E8-6F83-4F5F-B8DD-6DAAF47F4CA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EF3A32B-4930-4F59-9455-2D19FB9B6F1B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25FA5E8-6F83-4F5F-B8DD-6DAAF47F4C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Эндоплазматическая </a:t>
            </a:r>
            <a:r>
              <a:rPr lang="ru-RU" sz="4000" dirty="0" err="1" smtClean="0"/>
              <a:t>сеть.Комплекс</a:t>
            </a:r>
            <a:r>
              <a:rPr lang="ru-RU" sz="4000" dirty="0" smtClean="0"/>
              <a:t> </a:t>
            </a:r>
            <a:r>
              <a:rPr lang="ru-RU" sz="4000" dirty="0" err="1" smtClean="0"/>
              <a:t>Гольджи.Лизосомы</a:t>
            </a:r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620688"/>
            <a:ext cx="6600733" cy="5040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83880" cy="10515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183880" cy="5124056"/>
          </a:xfrm>
        </p:spPr>
        <p:txBody>
          <a:bodyPr>
            <a:normAutofit/>
          </a:bodyPr>
          <a:lstStyle/>
          <a:p>
            <a:r>
              <a:rPr lang="ru-RU" sz="1800" b="1" dirty="0" err="1" smtClean="0"/>
              <a:t>Эндоплазмати́ческий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рети́кулум</a:t>
            </a:r>
            <a:r>
              <a:rPr lang="ru-RU" sz="1800" dirty="0" smtClean="0"/>
              <a:t> (ЭПР) (лат. </a:t>
            </a:r>
            <a:r>
              <a:rPr lang="ru-RU" sz="1800" i="1" dirty="0" err="1" smtClean="0"/>
              <a:t>reticulum</a:t>
            </a:r>
            <a:r>
              <a:rPr lang="ru-RU" sz="1800" dirty="0" smtClean="0"/>
              <a:t> — сеточка), или </a:t>
            </a:r>
            <a:r>
              <a:rPr lang="ru-RU" sz="1800" b="1" dirty="0" smtClean="0"/>
              <a:t>эндоплазматическая сеть</a:t>
            </a:r>
            <a:r>
              <a:rPr lang="ru-RU" sz="1800" dirty="0" smtClean="0"/>
              <a:t> (ЭПС), — внутриклеточный органоид </a:t>
            </a:r>
            <a:r>
              <a:rPr lang="ru-RU" sz="1800" dirty="0" err="1" smtClean="0"/>
              <a:t>эукариотической</a:t>
            </a:r>
            <a:r>
              <a:rPr lang="ru-RU" sz="1800" dirty="0" smtClean="0"/>
              <a:t> клетки, представляющий собой разветвлённую систему из окружённых мембраной уплощённых полостей, пузырьков и канальцев.</a:t>
            </a:r>
            <a:endParaRPr lang="ru-RU" sz="1800" dirty="0"/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836712"/>
            <a:ext cx="9073008" cy="1051560"/>
          </a:xfrm>
        </p:spPr>
        <p:txBody>
          <a:bodyPr>
            <a:noAutofit/>
          </a:bodyPr>
          <a:lstStyle/>
          <a:p>
            <a:r>
              <a:rPr lang="ru-RU" sz="4800" b="0" dirty="0" smtClean="0"/>
              <a:t>История открытия</a:t>
            </a:r>
            <a:br>
              <a:rPr lang="ru-RU" sz="4800" b="0" dirty="0" smtClean="0"/>
            </a:b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612576" y="1268760"/>
            <a:ext cx="9361040" cy="4824536"/>
          </a:xfrm>
        </p:spPr>
        <p:txBody>
          <a:bodyPr>
            <a:normAutofit/>
          </a:bodyPr>
          <a:lstStyle/>
          <a:p>
            <a:pPr lvl="4">
              <a:buFont typeface="Arial" pitchFamily="34" charset="0"/>
              <a:buChar char="•"/>
            </a:pPr>
            <a:r>
              <a:rPr lang="ru-RU" sz="2000" dirty="0" smtClean="0"/>
              <a:t>Впервые эндоплазматический </a:t>
            </a:r>
            <a:r>
              <a:rPr lang="ru-RU" sz="2000" dirty="0" err="1" smtClean="0"/>
              <a:t>ретикулум</a:t>
            </a:r>
            <a:r>
              <a:rPr lang="ru-RU" sz="2000" dirty="0" smtClean="0"/>
              <a:t> был обнаружен американским учёным К. Портером в 1945 году посредством электронной микроскопии.</a:t>
            </a:r>
          </a:p>
          <a:p>
            <a:pPr lvl="4">
              <a:buFont typeface="Arial" pitchFamily="34" charset="0"/>
              <a:buChar char="•"/>
            </a:pPr>
            <a:endParaRPr lang="ru-RU" sz="2000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83880" cy="1584176"/>
          </a:xfrm>
        </p:spPr>
        <p:txBody>
          <a:bodyPr>
            <a:normAutofit/>
          </a:bodyPr>
          <a:lstStyle/>
          <a:p>
            <a:r>
              <a:rPr lang="ru-RU" b="0" dirty="0" smtClean="0"/>
              <a:t>               </a:t>
            </a:r>
            <a:r>
              <a:rPr lang="ru-RU" sz="4400" b="0" dirty="0" smtClean="0"/>
              <a:t>Строение</a:t>
            </a:r>
            <a:br>
              <a:rPr lang="ru-RU" sz="4400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196752"/>
            <a:ext cx="8183880" cy="5328592"/>
          </a:xfrm>
        </p:spPr>
        <p:txBody>
          <a:bodyPr>
            <a:normAutofit/>
          </a:bodyPr>
          <a:lstStyle/>
          <a:p>
            <a:r>
              <a:rPr lang="ru-RU" sz="1400" i="1" dirty="0" smtClean="0"/>
              <a:t>Эндоплазматический </a:t>
            </a:r>
            <a:r>
              <a:rPr lang="ru-RU" sz="1400" i="1" dirty="0" err="1" smtClean="0"/>
              <a:t>ретикулум</a:t>
            </a:r>
            <a:r>
              <a:rPr lang="ru-RU" sz="1400" i="1" dirty="0" smtClean="0"/>
              <a:t> состоит из разветвлённой сети трубочек и карманов, окружённых мембраной.</a:t>
            </a:r>
            <a:r>
              <a:rPr lang="ru-RU" sz="1400" dirty="0" smtClean="0"/>
              <a:t> Мембрана ЭПР морфологически идентична оболочке клеточного ядра и составляет с ней одно целое. Таким образом, полости эндоплазматического </a:t>
            </a:r>
            <a:r>
              <a:rPr lang="ru-RU" sz="1400" dirty="0" err="1" smtClean="0"/>
              <a:t>ретикулума</a:t>
            </a:r>
            <a:r>
              <a:rPr lang="ru-RU" sz="1400" dirty="0" smtClean="0"/>
              <a:t> открываются в межмембранную полость ядерной оболочки. Мембраны ЭПС обеспечивают активный транспорт ряда элементов против градиента концентрации. Трубочки, диаметр которых колеблется в пределах 0,1—0,3 мкм, заполнены гомогенным содержимым. Их функция — осуществление коммуникации между содержимым пузырьков ЭПС, внешней средой и ядром </a:t>
            </a:r>
            <a:r>
              <a:rPr lang="ru-RU" sz="1400" dirty="0" err="1" smtClean="0"/>
              <a:t>клетки.Эндоплазматический</a:t>
            </a:r>
            <a:r>
              <a:rPr lang="ru-RU" sz="1400" dirty="0" smtClean="0"/>
              <a:t> </a:t>
            </a:r>
            <a:r>
              <a:rPr lang="ru-RU" sz="1400" dirty="0" err="1" smtClean="0"/>
              <a:t>ретикулум</a:t>
            </a:r>
            <a:r>
              <a:rPr lang="ru-RU" sz="1400" dirty="0" smtClean="0"/>
              <a:t> не является стабильной структурой и подвержен частым </a:t>
            </a:r>
            <a:r>
              <a:rPr lang="ru-RU" sz="1400" i="1" dirty="0" err="1" smtClean="0"/>
              <a:t>изменениям.Выделяют</a:t>
            </a:r>
            <a:r>
              <a:rPr lang="ru-RU" sz="1400" i="1" dirty="0" smtClean="0"/>
              <a:t> два вида ЭПР:</a:t>
            </a:r>
          </a:p>
          <a:p>
            <a:r>
              <a:rPr lang="ru-RU" sz="1400" i="1" dirty="0" smtClean="0"/>
              <a:t>гранулярный (шероховатый)</a:t>
            </a:r>
            <a:r>
              <a:rPr lang="ru-RU" sz="1400" dirty="0" smtClean="0"/>
              <a:t> эндоплазматический </a:t>
            </a:r>
            <a:r>
              <a:rPr lang="ru-RU" sz="1400" dirty="0" err="1" smtClean="0"/>
              <a:t>ретикулум</a:t>
            </a:r>
            <a:r>
              <a:rPr lang="ru-RU" sz="1400" dirty="0" smtClean="0"/>
              <a:t>;</a:t>
            </a:r>
          </a:p>
          <a:p>
            <a:r>
              <a:rPr lang="ru-RU" sz="1400" i="1" dirty="0" err="1" smtClean="0"/>
              <a:t>агранулярный</a:t>
            </a:r>
            <a:r>
              <a:rPr lang="ru-RU" sz="1400" i="1" dirty="0" smtClean="0"/>
              <a:t> (гладкий)</a:t>
            </a:r>
            <a:r>
              <a:rPr lang="ru-RU" sz="1400" dirty="0" smtClean="0"/>
              <a:t> эндоплазматический </a:t>
            </a:r>
            <a:r>
              <a:rPr lang="ru-RU" sz="1400" dirty="0" err="1" smtClean="0"/>
              <a:t>ретикулум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400" dirty="0" smtClean="0"/>
              <a:t>    На поверхности гранулярного эндоплазматического </a:t>
            </a:r>
            <a:r>
              <a:rPr lang="ru-RU" sz="1400" dirty="0" err="1" smtClean="0"/>
              <a:t>ретикулума</a:t>
            </a:r>
            <a:r>
              <a:rPr lang="ru-RU" sz="1400" dirty="0" smtClean="0"/>
              <a:t> находится большое количество рибосом, которые отсутствуют на поверхности </a:t>
            </a:r>
            <a:r>
              <a:rPr lang="ru-RU" sz="1400" dirty="0" err="1" smtClean="0"/>
              <a:t>агранулярного</a:t>
            </a:r>
            <a:r>
              <a:rPr lang="ru-RU" sz="1400" dirty="0" smtClean="0"/>
              <a:t> ЭПР.</a:t>
            </a:r>
          </a:p>
          <a:p>
            <a:pPr>
              <a:buNone/>
            </a:pPr>
            <a:r>
              <a:rPr lang="ru-RU" sz="1400" dirty="0" smtClean="0"/>
              <a:t>  </a:t>
            </a:r>
          </a:p>
          <a:p>
            <a:endParaRPr lang="ru-RU" sz="1800" dirty="0"/>
          </a:p>
        </p:txBody>
      </p:sp>
    </p:spTree>
  </p:cSld>
  <p:clrMapOvr>
    <a:masterClrMapping/>
  </p:clrMapOvr>
  <p:transition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764704"/>
            <a:ext cx="5952661" cy="4464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8183880" cy="864096"/>
          </a:xfrm>
        </p:spPr>
        <p:txBody>
          <a:bodyPr>
            <a:noAutofit/>
          </a:bodyPr>
          <a:lstStyle/>
          <a:p>
            <a:r>
              <a:rPr lang="ru-RU" b="0" dirty="0" smtClean="0"/>
              <a:t>Функции эндоплазматического </a:t>
            </a:r>
            <a:r>
              <a:rPr lang="ru-RU" b="0" dirty="0" err="1" smtClean="0"/>
              <a:t>ретикулума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183880" cy="4824536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При участии эндоплазматического </a:t>
            </a:r>
            <a:r>
              <a:rPr lang="ru-RU" sz="1400" dirty="0" err="1" smtClean="0"/>
              <a:t>ретикулума</a:t>
            </a:r>
            <a:r>
              <a:rPr lang="ru-RU" sz="1400" dirty="0" smtClean="0"/>
              <a:t> происходит трансляция и транспорт белков, синтез и транспорт липидов и стероидов. Для ЭПС характерно также накопление продуктов синтеза. Эндоплазматический </a:t>
            </a:r>
            <a:r>
              <a:rPr lang="ru-RU" sz="1400" dirty="0" err="1" smtClean="0"/>
              <a:t>ретикулум</a:t>
            </a:r>
            <a:r>
              <a:rPr lang="ru-RU" sz="1400" dirty="0" smtClean="0"/>
              <a:t> принимает участие в том числе и в создании новой ядерной оболочки (например после митоза). Эндоплазматический </a:t>
            </a:r>
            <a:r>
              <a:rPr lang="ru-RU" sz="1400" dirty="0" err="1" smtClean="0"/>
              <a:t>ретикулум</a:t>
            </a:r>
            <a:r>
              <a:rPr lang="ru-RU" sz="1400" dirty="0" smtClean="0"/>
              <a:t> содержит внутриклеточный запас кальция, который является, в частности, медиатором сокращения мышечной клетки. В клетках мышечных волокон расположена особая форма эндоплазматического </a:t>
            </a:r>
            <a:r>
              <a:rPr lang="ru-RU" sz="1400" dirty="0" err="1" smtClean="0"/>
              <a:t>ретикулума</a:t>
            </a:r>
            <a:r>
              <a:rPr lang="ru-RU" sz="1400" dirty="0" smtClean="0"/>
              <a:t> — </a:t>
            </a:r>
            <a:r>
              <a:rPr lang="ru-RU" sz="1400" b="1" dirty="0" smtClean="0"/>
              <a:t>саркоплазматическая сеть</a:t>
            </a:r>
            <a:r>
              <a:rPr lang="ru-RU" sz="1400" dirty="0" smtClean="0"/>
              <a:t>.</a:t>
            </a:r>
          </a:p>
          <a:p>
            <a:endParaRPr lang="ru-RU" sz="1400" dirty="0" smtClean="0"/>
          </a:p>
          <a:p>
            <a:r>
              <a:rPr lang="ru-RU" sz="1400" b="1" dirty="0" smtClean="0"/>
              <a:t>Функции </a:t>
            </a:r>
            <a:r>
              <a:rPr lang="ru-RU" sz="1400" b="1" dirty="0" err="1" smtClean="0"/>
              <a:t>агранулярного</a:t>
            </a:r>
            <a:r>
              <a:rPr lang="ru-RU" sz="1400" b="1" dirty="0" smtClean="0"/>
              <a:t> эндоплазматического </a:t>
            </a:r>
            <a:r>
              <a:rPr lang="ru-RU" sz="1400" b="1" dirty="0" err="1" smtClean="0"/>
              <a:t>ретикулума</a:t>
            </a:r>
            <a:r>
              <a:rPr lang="ru-RU" sz="1400" b="1" dirty="0" smtClean="0"/>
              <a:t>:</a:t>
            </a:r>
          </a:p>
          <a:p>
            <a:pPr marL="342900" indent="-342900">
              <a:buAutoNum type="arabicPeriod"/>
            </a:pPr>
            <a:r>
              <a:rPr lang="ru-RU" sz="1400" dirty="0" smtClean="0"/>
              <a:t>Синтез гормонов.</a:t>
            </a:r>
          </a:p>
          <a:p>
            <a:pPr marL="342900" indent="-342900">
              <a:buFont typeface="Wingdings 2"/>
              <a:buAutoNum type="arabicPeriod"/>
            </a:pPr>
            <a:r>
              <a:rPr lang="ru-RU" sz="1400" dirty="0" smtClean="0"/>
              <a:t>Накопление и преобразование углеводов.</a:t>
            </a:r>
          </a:p>
          <a:p>
            <a:pPr marL="342900" indent="-342900">
              <a:buFont typeface="Wingdings 2"/>
              <a:buAutoNum type="arabicPeriod"/>
            </a:pPr>
            <a:r>
              <a:rPr lang="ru-RU" sz="1400" dirty="0" smtClean="0"/>
              <a:t>Нейтрализация ядов.</a:t>
            </a:r>
          </a:p>
          <a:p>
            <a:pPr marL="342900" indent="-342900">
              <a:buFont typeface="Wingdings 2"/>
              <a:buAutoNum type="arabicPeriod"/>
            </a:pPr>
            <a:r>
              <a:rPr lang="ru-RU" sz="1400" dirty="0" smtClean="0"/>
              <a:t>Роль ЭПС как депо кальция.</a:t>
            </a:r>
          </a:p>
          <a:p>
            <a:pPr marL="342900" indent="-342900">
              <a:buNone/>
            </a:pPr>
            <a:r>
              <a:rPr lang="ru-RU" sz="1400" dirty="0" smtClean="0"/>
              <a:t>  </a:t>
            </a:r>
            <a:r>
              <a:rPr lang="ru-RU" sz="1400" b="1" dirty="0" smtClean="0"/>
              <a:t>Функции гранулярного эндоплазматического </a:t>
            </a:r>
            <a:r>
              <a:rPr lang="ru-RU" sz="1400" b="1" dirty="0" err="1" smtClean="0"/>
              <a:t>ретикулума</a:t>
            </a:r>
            <a:r>
              <a:rPr lang="ru-RU" sz="1400" b="1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/>
              <a:t>Синтез белков.</a:t>
            </a:r>
          </a:p>
          <a:p>
            <a:pPr marL="342900" indent="-342900">
              <a:buNone/>
            </a:pPr>
            <a:endParaRPr lang="ru-RU" sz="1400" b="1" dirty="0" smtClean="0"/>
          </a:p>
          <a:p>
            <a:pPr marL="342900" indent="-342900">
              <a:buFont typeface="Wingdings 2"/>
              <a:buAutoNum type="arabicPeriod"/>
            </a:pPr>
            <a:endParaRPr lang="ru-RU" sz="1400" dirty="0" smtClean="0"/>
          </a:p>
          <a:p>
            <a:pPr marL="342900" indent="-342900">
              <a:buFont typeface="Wingdings 2"/>
              <a:buAutoNum type="arabicPeriod"/>
            </a:pPr>
            <a:endParaRPr lang="ru-RU" sz="1400" dirty="0" smtClean="0"/>
          </a:p>
          <a:p>
            <a:pPr marL="342900" indent="-342900">
              <a:buFont typeface="Wingdings 2"/>
              <a:buAutoNum type="arabicPeriod"/>
            </a:pPr>
            <a:endParaRPr lang="ru-RU" sz="1400" dirty="0" smtClean="0"/>
          </a:p>
          <a:p>
            <a:pPr marL="342900" indent="-342900">
              <a:buAutoNum type="arabicPeriod"/>
            </a:pPr>
            <a:endParaRPr lang="ru-RU" sz="1400" dirty="0" smtClean="0"/>
          </a:p>
          <a:p>
            <a:pPr>
              <a:buNone/>
            </a:pPr>
            <a:endParaRPr lang="ru-RU" sz="1400" b="1" dirty="0"/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-171400"/>
            <a:ext cx="7103760" cy="1080120"/>
          </a:xfrm>
        </p:spPr>
        <p:txBody>
          <a:bodyPr/>
          <a:lstStyle/>
          <a:p>
            <a:r>
              <a:rPr lang="ru-RU" dirty="0" smtClean="0"/>
              <a:t>Комплекс </a:t>
            </a:r>
            <a:r>
              <a:rPr lang="ru-RU" dirty="0" err="1" smtClean="0"/>
              <a:t>Гольджи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Содержимое 3" descr="Golgi_apparatus_(standalone_version)-ru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052736"/>
            <a:ext cx="4406889" cy="36724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4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3284984"/>
            <a:ext cx="4464496" cy="29869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183880" cy="10515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620688"/>
            <a:ext cx="8183880" cy="518457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комплексе </a:t>
            </a:r>
            <a:r>
              <a:rPr lang="ru-RU" sz="2000" dirty="0" err="1" smtClean="0"/>
              <a:t>Гольджи</a:t>
            </a:r>
            <a:r>
              <a:rPr lang="ru-RU" sz="2000" dirty="0" smtClean="0"/>
              <a:t> завершаются </a:t>
            </a:r>
            <a:r>
              <a:rPr lang="ru-RU" sz="2000" dirty="0" err="1" smtClean="0"/>
              <a:t>посттрансляционные</a:t>
            </a:r>
            <a:r>
              <a:rPr lang="ru-RU" sz="2000" dirty="0" smtClean="0"/>
              <a:t> модификации продуктов, синтезируемых клеткой, происходит их упаковка и маркируется место их назначения. Эту органеллу образуют гладкие цистерны, состоящие из мембран. </a:t>
            </a:r>
            <a:r>
              <a:rPr lang="ru-RU" sz="2000" dirty="0" err="1" smtClean="0"/>
              <a:t>Гольджи</a:t>
            </a:r>
            <a:r>
              <a:rPr lang="ru-RU" sz="2000" dirty="0" smtClean="0"/>
              <a:t> занимает характерное положение в цитоплазме — между ядром и апикальной плазматической мембраной. Комплекс </a:t>
            </a:r>
            <a:r>
              <a:rPr lang="ru-RU" sz="2000" dirty="0" err="1" smtClean="0"/>
              <a:t>Гольджи</a:t>
            </a:r>
            <a:r>
              <a:rPr lang="ru-RU" sz="2000" dirty="0" smtClean="0"/>
              <a:t> играет важную роль в </a:t>
            </a:r>
            <a:r>
              <a:rPr lang="ru-RU" sz="2000" dirty="0" err="1" smtClean="0"/>
              <a:t>гликозилировании,сульфатировании</a:t>
            </a:r>
            <a:r>
              <a:rPr lang="ru-RU" sz="2000" dirty="0" smtClean="0"/>
              <a:t>, </a:t>
            </a:r>
            <a:r>
              <a:rPr lang="ru-RU" sz="2000" dirty="0" err="1" smtClean="0"/>
              <a:t>фосфорилировании</a:t>
            </a:r>
            <a:r>
              <a:rPr lang="ru-RU" sz="2000" dirty="0" smtClean="0"/>
              <a:t> и ограниченном </a:t>
            </a:r>
            <a:r>
              <a:rPr lang="ru-RU" sz="2000" dirty="0" err="1" smtClean="0"/>
              <a:t>протеолизе</a:t>
            </a:r>
            <a:r>
              <a:rPr lang="ru-RU" sz="2000" dirty="0" smtClean="0"/>
              <a:t> белков.</a:t>
            </a:r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  <p:transition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-171400"/>
            <a:ext cx="6095648" cy="1080120"/>
          </a:xfrm>
        </p:spPr>
        <p:txBody>
          <a:bodyPr/>
          <a:lstStyle/>
          <a:p>
            <a:r>
              <a:rPr lang="ru-RU" dirty="0" smtClean="0"/>
              <a:t>Лизосомы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8183880" cy="518457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Лизосомы представляют собой </a:t>
            </a:r>
            <a:r>
              <a:rPr lang="ru-RU" sz="1800" dirty="0" err="1" smtClean="0"/>
              <a:t>внутриклеточно</a:t>
            </a:r>
            <a:r>
              <a:rPr lang="ru-RU" sz="1800" dirty="0" smtClean="0"/>
              <a:t> формирующиеся секреторные вакуоли, заполненные гидролитическими ферментами, необходимыми для процессов фаго- и </a:t>
            </a:r>
            <a:r>
              <a:rPr lang="ru-RU" sz="1800" dirty="0" err="1" smtClean="0"/>
              <a:t>аутофагоцитоза</a:t>
            </a:r>
            <a:r>
              <a:rPr lang="ru-RU" sz="1800" dirty="0" smtClean="0"/>
              <a:t>. Условно выделяют 4 основных вида лизосом: первичные и вторичные лизосомы, </a:t>
            </a:r>
            <a:r>
              <a:rPr lang="ru-RU" sz="1800" dirty="0" err="1" smtClean="0"/>
              <a:t>аутофагосомы</a:t>
            </a:r>
            <a:r>
              <a:rPr lang="ru-RU" sz="1800" dirty="0" smtClean="0"/>
              <a:t> и остаточные тельца. </a:t>
            </a:r>
          </a:p>
          <a:p>
            <a:r>
              <a:rPr lang="ru-RU" sz="1800" dirty="0" smtClean="0"/>
              <a:t>Первичные лизосомы — это мелкие мембранные пузырьки (средний диаметр их составляет около 100 нм), заполненные гомогенным мелкодисперсным содержимым, представляющим собой набор гидролитических ферментов.</a:t>
            </a:r>
          </a:p>
          <a:p>
            <a:r>
              <a:rPr lang="ru-RU" sz="1800" dirty="0" smtClean="0"/>
              <a:t>Вторичные лизосомы образуются при слиянии первичных лизосом с </a:t>
            </a:r>
            <a:r>
              <a:rPr lang="ru-RU" sz="1800" dirty="0" err="1" smtClean="0"/>
              <a:t>эндоцитозными</a:t>
            </a:r>
            <a:r>
              <a:rPr lang="ru-RU" sz="1800" dirty="0" smtClean="0"/>
              <a:t> либо с </a:t>
            </a:r>
            <a:r>
              <a:rPr lang="ru-RU" sz="1800" dirty="0" err="1" smtClean="0"/>
              <a:t>пиноцитозными</a:t>
            </a:r>
            <a:r>
              <a:rPr lang="ru-RU" sz="1800" dirty="0" smtClean="0"/>
              <a:t> вакуолями.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57</TotalTime>
  <Words>209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Эндоплазматическая сеть.Комплекс Гольджи.Лизосомы </vt:lpstr>
      <vt:lpstr>Презентация PowerPoint</vt:lpstr>
      <vt:lpstr>История открытия </vt:lpstr>
      <vt:lpstr>               Строение </vt:lpstr>
      <vt:lpstr>Презентация PowerPoint</vt:lpstr>
      <vt:lpstr>Функции эндоплазматического ретикулума </vt:lpstr>
      <vt:lpstr>Комплекс Гольджи </vt:lpstr>
      <vt:lpstr>Презентация PowerPoint</vt:lpstr>
      <vt:lpstr>Лизосомы </vt:lpstr>
      <vt:lpstr>Презентация PowerPoint</vt:lpstr>
    </vt:vector>
  </TitlesOfParts>
  <Company>office 2007 rus ent: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Эндоплазматическая сеть.Комплекс Гольджи.Лизосомы</dc:title>
  <dc:creator>User</dc:creator>
  <cp:lastModifiedBy>Admin</cp:lastModifiedBy>
  <cp:revision>7</cp:revision>
  <dcterms:created xsi:type="dcterms:W3CDTF">2016-10-25T14:51:05Z</dcterms:created>
  <dcterms:modified xsi:type="dcterms:W3CDTF">2023-10-13T08:10:06Z</dcterms:modified>
</cp:coreProperties>
</file>