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0" r:id="rId4"/>
    <p:sldId id="273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72" r:id="rId14"/>
    <p:sldId id="270" r:id="rId15"/>
    <p:sldId id="27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>
        <p:scale>
          <a:sx n="75" d="100"/>
          <a:sy n="75" d="100"/>
        </p:scale>
        <p:origin x="-1666" y="-2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Лощини Михаил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BD6297D-F42A-4859-9522-1977EEF39F88}" type="datetimeFigureOut">
              <a:rPr lang="ru-RU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B64C3F4-5468-4AED-BE33-092C57161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391958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Лощини Михаил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D67839-150F-481B-8849-633AE7128F98}" type="datetimeFigureOut">
              <a:rPr lang="ru-RU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B4698C-5D10-41B8-91BE-FD4EF13E8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718422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Лощини Михаил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Лощини Михаил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390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Лощини Михаил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75DFF-98FE-4995-9739-469778277B61}" type="datetime1">
              <a:rPr lang="ru-RU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Автор Ученик МБОУ СОШ № 26 г. Пензы Лощинин Михаил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A07E8-DF46-4140-AB59-80905D086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CA3EA-C7B3-4F16-A3A0-138C1CF0416A}" type="datetime1">
              <a:rPr lang="ru-RU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Автор Ученик МБОУ СОШ № 26 г. Пензы Лощинин Михаил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68383-CFDE-4F04-A5A3-78A56B47A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DBD88-DA31-47AA-BE3C-4C870EA9BD9F}" type="datetime1">
              <a:rPr lang="ru-RU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Автор Ученик МБОУ СОШ № 26 г. Пензы Лощинин Михаил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BE07A-268B-4D70-914D-0DA136057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F225B-0767-4826-AEB1-3D501EE30020}" type="datetime1">
              <a:rPr lang="ru-RU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Автор Ученик МБОУ СОШ № 26 г. Пензы Лощинин Михаил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013E4-B0AE-4E21-BBA7-23A0C719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B852-7253-4379-AA53-9503CE5EC4EC}" type="datetime1">
              <a:rPr lang="ru-RU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Автор Ученик МБОУ СОШ № 26 г. Пензы Лощинин Михаил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57637-B2C8-4010-B490-47AB52DCF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7C068-92E7-4F27-8FE6-7DD127BEEF3D}" type="datetime1">
              <a:rPr lang="ru-RU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Автор Ученик МБОУ СОШ № 26 г. Пензы Лощинин Михаил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021F0-950C-463B-B610-CCE156203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AF1BF-8911-47CA-9B33-D382BDC15827}" type="datetime1">
              <a:rPr lang="ru-RU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Автор Ученик МБОУ СОШ № 26 г. Пензы Лощинин Михаил</a:t>
            </a: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93971-643A-46EF-88B2-7B8A578C5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8ED1-DC29-4040-9E6A-3D0C69F7F1A3}" type="datetime1">
              <a:rPr lang="ru-RU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Автор Ученик МБОУ СОШ № 26 г. Пензы Лощинин Михаил</a:t>
            </a: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C66D4-07E1-4D3A-A56A-19DB5753B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2210E-DDCE-452F-A64B-19CE7FA32AA5}" type="datetime1">
              <a:rPr lang="ru-RU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Автор Ученик МБОУ СОШ № 26 г. Пензы Лощинин Михаил</a:t>
            </a: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127F5-D8C3-410D-9B0B-B85CFC235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7C04C-663C-493A-8E3D-50968CD4DC76}" type="datetime1">
              <a:rPr lang="ru-RU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Автор Ученик МБОУ СОШ № 26 г. Пензы Лощинин Михаил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2FC26-35EA-4287-AE3F-82791D88C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CD2AC-6746-4B36-9B50-51C2E44DF986}" type="datetime1">
              <a:rPr lang="ru-RU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Автор Ученик МБОУ СОШ № 26 г. Пензы Лощинин Михаил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396D4-7493-468E-AC1F-369EDD747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8CC7C0-E7F3-46A2-806A-D9FFBF06F837}" type="datetime1">
              <a:rPr lang="ru-RU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CBCBC"/>
                </a:solidFill>
                <a:latin typeface="Times New Roman" pitchFamily="18" charset="0"/>
              </a:defRPr>
            </a:lvl1pPr>
          </a:lstStyle>
          <a:p>
            <a:r>
              <a:rPr lang="ru-RU"/>
              <a:t>Автор Ученик МБОУ СОШ № 26 г. Пензы Лощинин Михаил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6B2243-8C44-484B-B8C0-F2EB0EA28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7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7E08A-6B4A-4DBE-AD3E-ED3EB3CEDD65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229600" cy="17008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Презентация на тему:</a:t>
            </a:r>
            <a:br>
              <a:rPr lang="ru-RU" dirty="0" smtClean="0"/>
            </a:br>
            <a:r>
              <a:rPr lang="ru-RU" dirty="0" smtClean="0"/>
              <a:t>строение клетки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598344">
            <a:off x="6084167" y="4587650"/>
            <a:ext cx="2592289" cy="155599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ru-RU" sz="2000" dirty="0" smtClean="0">
              <a:latin typeface="Monotype Corsiva" pitchFamily="66" charset="0"/>
            </a:endParaRPr>
          </a:p>
        </p:txBody>
      </p:sp>
      <p:pic>
        <p:nvPicPr>
          <p:cNvPr id="6" name="Picture 2" descr="C:\Documents and Settings\mihael\Рабочий стол\ядро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538" y="1988841"/>
            <a:ext cx="6666770" cy="483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334BB-17DC-444C-A187-98F4491F2410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Лизосомы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25"/>
            <a:ext cx="3924300" cy="53816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1700" smtClean="0"/>
              <a:t>Это очень пестрый класс пузырьков размером 0,1-0,4 мкм, ограниченных одиночной мембраной (толщиной около 7 нм), с разнородным содержимым внутри. Они образуются за счет активности эндоплазматического ретикулюма и аппарата Гольджи и в этом отношении напоминают секреторные вакуоли. Основная их роль — участие в процессах внутриклеточного расщепления как экзогенных, так и эндогенных биологических макромолекул. Характерной чертой лизосом является то, что они содержат около 40 гидролитических ферментов: протеиназы, нуклеазы, фосфатазы, гликозидазы и др., оптимум действия которых осуществляется при рН5. В лизосомах кислое значение среды создается из-за наличия в их мембранах протоновой «помпы», потребляющей энергию АТФ. 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 rot="10800000">
            <a:off x="8001000" y="6072188"/>
            <a:ext cx="928688" cy="642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3" name="Picture 2" descr="C:\Documents and Settings\mihael\Рабочий стол\лизосом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0513" y="1209675"/>
            <a:ext cx="5043487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2A7D6-37B6-42C3-A39B-4A7F36690352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Клеточные включения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0200" y="1557338"/>
            <a:ext cx="4543425" cy="4708525"/>
          </a:xfrm>
        </p:spPr>
        <p:txBody>
          <a:bodyPr>
            <a:normAutofit fontScale="55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Включения клетки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Включения клетки - все структуры цитоплазмы клетки. Обычно В. к. подразделяют на 3 группы: постоянные, или органоиды, осуществляющие общие функции клетки (например, Митохондрии, </a:t>
            </a:r>
            <a:r>
              <a:rPr lang="ru-RU" dirty="0" err="1" smtClean="0"/>
              <a:t>Гольджи</a:t>
            </a:r>
            <a:r>
              <a:rPr lang="ru-RU" dirty="0" smtClean="0"/>
              <a:t> комплекс, Хлоропласты); временные, или параплазматические, образования, появляющиеся и исчезающие в процессе обмена веществ (например, секреторные гранулы, питательные вещества, жир, крахмал и др.); специальные, или метаплазматические, образования, имеющиеся в некоторых специализированных клетках, где они выполняют частные функции, например сокращения (миофибриллы мышечных клеток), опоры (тонофибриллы в клетках эпидермиса).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 rot="10800000">
            <a:off x="7977231" y="5955506"/>
            <a:ext cx="928688" cy="642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7" name="Picture 2" descr="C:\Documents and Settings\mihael\Рабочий стол\клеточные включе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96975"/>
            <a:ext cx="40386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24429-BA7A-4B15-AAB3-D72C830F7EFA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Митохондрии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214438"/>
            <a:ext cx="7686675" cy="2286000"/>
          </a:xfrm>
        </p:spPr>
        <p:txBody>
          <a:bodyPr>
            <a:normAutofit fontScale="6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Митохондрии </a:t>
            </a:r>
            <a:r>
              <a:rPr lang="ru-RU" dirty="0" smtClean="0"/>
              <a:t> — энергетические центры клетки. Это очень мелкие, но хорошо видимые в световом микроскопе тельца   (длина   0,2— 7,0 мкм). Они   находятся в цитоплазме и значительно   варьируют по форме и числу в     разных    клетках. Жидкое  содержимое митохондрий заключено в две трехслойные оболочки, каждая из которых имеет такое же строение, как  и наружная мембрана клетки.      Внутренняя оболочка митохондрии образует многочисленные </a:t>
            </a:r>
            <a:r>
              <a:rPr lang="ru-RU" dirty="0" err="1" smtClean="0"/>
              <a:t>впячивания</a:t>
            </a:r>
            <a:r>
              <a:rPr lang="ru-RU" dirty="0" smtClean="0"/>
              <a:t> и неполные     перегородки внутри тела митохондрии . Эти </a:t>
            </a:r>
            <a:r>
              <a:rPr lang="ru-RU" dirty="0" err="1" smtClean="0"/>
              <a:t>впячивания</a:t>
            </a:r>
            <a:r>
              <a:rPr lang="ru-RU" dirty="0" smtClean="0"/>
              <a:t>  называются </a:t>
            </a:r>
            <a:r>
              <a:rPr lang="ru-RU" dirty="0" err="1" smtClean="0"/>
              <a:t>кристами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 rot="10800000">
            <a:off x="8001000" y="6072188"/>
            <a:ext cx="928688" cy="642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1" name="Picture 2" descr="C:\Documents and Settings\mihael\Рабочий стол\митохондр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3284538"/>
            <a:ext cx="4556125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41365-B16D-45C0-A544-8AEBF6A1FF45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Пластиды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28689"/>
            <a:ext cx="5544615" cy="5786436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350" dirty="0" smtClean="0"/>
              <a:t> </a:t>
            </a:r>
            <a:r>
              <a:rPr lang="ru-RU" sz="1350" b="1" dirty="0" smtClean="0"/>
              <a:t>пластиды </a:t>
            </a:r>
            <a:r>
              <a:rPr lang="ru-RU" sz="1350" dirty="0" smtClean="0"/>
              <a:t> существуют в трех формах: зеленые хлоропласты, красно-оранжево-желтые</a:t>
            </a:r>
            <a:br>
              <a:rPr lang="ru-RU" sz="1350" dirty="0" smtClean="0"/>
            </a:br>
            <a:r>
              <a:rPr lang="ru-RU" sz="1350" dirty="0" smtClean="0"/>
              <a:t>хромопласты и бесцветные </a:t>
            </a:r>
            <a:r>
              <a:rPr lang="ru-RU" sz="1350" b="1" dirty="0" smtClean="0"/>
              <a:t>лейкопласты</a:t>
            </a:r>
            <a:r>
              <a:rPr lang="ru-RU" sz="1350" dirty="0" smtClean="0"/>
              <a:t>. Лейкопласты при определенных условиях могут превращаться в хлоропласты ,а хлоропласты в свою очередь могут становиться хромопластами.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350" b="1" dirty="0" smtClean="0"/>
              <a:t>Хлоропласты </a:t>
            </a:r>
            <a:r>
              <a:rPr lang="ru-RU" sz="1350" dirty="0" smtClean="0"/>
              <a:t> -это небольшие тельца довольно разнообразной формы, всегда зеленого цвета благодаря присутствию хлорофилла.  Строение хлоропластов в клетке: имеют внутреннюю структуру, которая обеспечивает максимальное развитие   свободных   поверхностей. Эти поверхности создаются многочисленными тонкими пластинками,   скопления   которых находятся  внутри  хлоропласта.</a:t>
            </a:r>
            <a:br>
              <a:rPr lang="ru-RU" sz="1350" dirty="0" smtClean="0"/>
            </a:br>
            <a:r>
              <a:rPr lang="ru-RU" sz="1350" dirty="0" smtClean="0"/>
              <a:t>С поверхности хлоропласт, как и другие структурные элементы цитоплазмы, покрыт двойной мембраной. Каждая из них в свою очередь трехслойна, как и наружная мембрана клетки.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350" b="1" dirty="0" smtClean="0"/>
              <a:t>Хромопласты</a:t>
            </a:r>
            <a:r>
              <a:rPr lang="ru-RU" sz="1350" dirty="0" smtClean="0"/>
              <a:t> по своей природе близки к хлоропластам, но содержат желтые, оранжевые и другие близкие к хлорофиллу пигменты, которые обусловливают окраску плодов и цветков у растений.</a:t>
            </a:r>
            <a:br>
              <a:rPr lang="ru-RU" sz="1350" dirty="0" smtClean="0"/>
            </a:br>
            <a:r>
              <a:rPr lang="ru-RU" sz="1350" dirty="0" smtClean="0"/>
              <a:t>Это происходит как за счет увеличения числа клеток путем деления, так и за счет увеличения размеров самих клеток. При этом большая часть строения тела клетки оказывается занятой вакуолями. Вакуоли представляют собой расширившиеся просветы канальцев в эндоплазматической сети, наполненные клеточным соком.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350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 rot="10800000">
            <a:off x="8001000" y="6072188"/>
            <a:ext cx="928688" cy="642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5" name="Picture 3" descr="C:\Documents and Settings\mihael\Рабочий стол\пластиды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773238"/>
            <a:ext cx="3216275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568EA-7B09-4DE9-94F5-82F451BD6B1F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13" y="285751"/>
            <a:ext cx="8229599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</a:t>
            </a:r>
            <a:r>
              <a:rPr lang="ru-RU" dirty="0" smtClean="0"/>
              <a:t>троения клетки представителей разных царств организмов имеют характерные отличия.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28625" y="2000250"/>
          <a:ext cx="82296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Признак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Клетки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435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Грибы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Растения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Животные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Клеточная стенка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основном из хитина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</a:t>
                      </a:r>
                      <a:r>
                        <a:rPr lang="ru-RU" baseline="0" dirty="0" smtClean="0"/>
                        <a:t> целлюлозы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Крупная вакуоль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Хлоропласты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 питания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Гетеротрофный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Автотрофный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Гетеротрофный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Центриоли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Бывает редко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Только у некоторых мхов и папоротников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Резервный питательный</a:t>
                      </a:r>
                      <a:r>
                        <a:rPr lang="ru-RU" baseline="0" dirty="0" smtClean="0"/>
                        <a:t>  углевод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Гликоген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Крахмал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Гликоген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013E4-B0AE-4E21-BBA7-23A0C7194F6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3074" name="Picture 2" descr="http://900igr.net/datas/meditsina/Psikhologija-beremennosti/0025-025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69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DA021-15E1-49C5-94B8-E9EE50DE6962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Из чего состоит клетка?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Клетку можно разбить на 11 частей: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FF0000"/>
                </a:solidFill>
                <a:hlinkClick r:id="rId2" action="ppaction://hlinksldjump"/>
              </a:rPr>
              <a:t>1)Мембрана</a:t>
            </a:r>
            <a:endParaRPr lang="ru-RU" dirty="0" smtClean="0">
              <a:solidFill>
                <a:srgbClr val="FF0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FF0000"/>
                </a:solidFill>
                <a:hlinkClick r:id="rId3" action="ppaction://hlinksldjump"/>
              </a:rPr>
              <a:t>2)Ядро</a:t>
            </a:r>
            <a:endParaRPr lang="ru-RU" dirty="0" smtClean="0">
              <a:solidFill>
                <a:srgbClr val="FF0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FF0000"/>
                </a:solidFill>
                <a:hlinkClick r:id="rId4" action="ppaction://hlinksldjump"/>
              </a:rPr>
              <a:t>3)Цитоплазма</a:t>
            </a:r>
            <a:endParaRPr lang="ru-RU" dirty="0" smtClean="0">
              <a:solidFill>
                <a:srgbClr val="FF0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FF0000"/>
                </a:solidFill>
                <a:hlinkClick r:id="rId4" action="ppaction://hlinksldjump"/>
              </a:rPr>
              <a:t>4)Клеточный центр</a:t>
            </a:r>
            <a:endParaRPr lang="ru-RU" dirty="0" smtClean="0">
              <a:solidFill>
                <a:srgbClr val="FF0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FF0000"/>
                </a:solidFill>
                <a:hlinkClick r:id="rId5" action="ppaction://hlinksldjump"/>
              </a:rPr>
              <a:t>5)Рибосомы</a:t>
            </a:r>
            <a:endParaRPr lang="ru-RU" dirty="0" smtClean="0">
              <a:solidFill>
                <a:srgbClr val="FF0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FF0000"/>
                </a:solidFill>
                <a:hlinkClick r:id="rId6" action="ppaction://hlinksldjump"/>
              </a:rPr>
              <a:t>6)ЭПС</a:t>
            </a:r>
            <a:endParaRPr lang="ru-RU" dirty="0" smtClean="0">
              <a:solidFill>
                <a:srgbClr val="FF0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FF0000"/>
                </a:solidFill>
                <a:hlinkClick r:id="rId7" action="ppaction://hlinksldjump"/>
              </a:rPr>
              <a:t>7)Комплекс </a:t>
            </a:r>
            <a:r>
              <a:rPr lang="ru-RU" dirty="0" err="1" smtClean="0">
                <a:solidFill>
                  <a:srgbClr val="FF0000"/>
                </a:solidFill>
                <a:hlinkClick r:id="rId7" action="ppaction://hlinksldjump"/>
              </a:rPr>
              <a:t>Гольжди</a:t>
            </a:r>
            <a:endParaRPr lang="ru-RU" dirty="0" smtClean="0">
              <a:solidFill>
                <a:srgbClr val="FF0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FF0000"/>
                </a:solidFill>
                <a:hlinkClick r:id="rId8" action="ppaction://hlinksldjump"/>
              </a:rPr>
              <a:t>8)Лизосомы</a:t>
            </a:r>
            <a:endParaRPr lang="ru-RU" dirty="0" smtClean="0">
              <a:solidFill>
                <a:srgbClr val="FF0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FF0000"/>
                </a:solidFill>
                <a:hlinkClick r:id="rId9" action="ppaction://hlinksldjump"/>
              </a:rPr>
              <a:t>9)Клеточные включения</a:t>
            </a:r>
            <a:endParaRPr lang="ru-RU" dirty="0" smtClean="0">
              <a:solidFill>
                <a:srgbClr val="FF0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FF0000"/>
                </a:solidFill>
                <a:hlinkClick r:id="rId10" action="ppaction://hlinksldjump"/>
              </a:rPr>
              <a:t>10)Митохондрии</a:t>
            </a:r>
            <a:endParaRPr lang="ru-RU" dirty="0" smtClean="0">
              <a:solidFill>
                <a:srgbClr val="FF0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>
                <a:solidFill>
                  <a:srgbClr val="FF0000"/>
                </a:solidFill>
                <a:hlinkClick r:id="rId11" action="ppaction://hlinksldjump"/>
              </a:rPr>
              <a:t>11)Пластиды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6" name="Стрелка вправо 5">
            <a:hlinkClick r:id="rId12" action="ppaction://hlinksldjump"/>
          </p:cNvPr>
          <p:cNvSpPr/>
          <p:nvPr/>
        </p:nvSpPr>
        <p:spPr>
          <a:xfrm>
            <a:off x="7286625" y="6072188"/>
            <a:ext cx="1500188" cy="642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64BC1-D8D8-43A0-9F82-E53FF151A721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5122" name="Picture 2" descr="C:\Documents and Settings\mihael\Рабочий стол\мембран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17638"/>
            <a:ext cx="4357117" cy="453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Мембрана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335088"/>
            <a:ext cx="4714875" cy="5522912"/>
          </a:xfrm>
        </p:spPr>
        <p:txBody>
          <a:bodyPr>
            <a:normAutofit fontScale="77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Она представляет собой тонкую (около 7,5 нм2 толщиной) трехслойную оболочку клетки, видимую лишь в электронном микроскопе. Два крайних слоя мембраны состоят из белков, а средний образован жироподобными веществами. В мембране есть очень мелкие поры, благодаря чему она легко пропускает одни вещества и задерживает другие. Мембрана принимает участие в фагоцитозе (захватывание клеткой твердых частиц) и в </a:t>
            </a:r>
            <a:r>
              <a:rPr lang="ru-RU" dirty="0" err="1" smtClean="0"/>
              <a:t>пиноцитозе</a:t>
            </a:r>
            <a:r>
              <a:rPr lang="ru-RU" dirty="0" smtClean="0"/>
              <a:t> (захватывание клеткой капелек жидкости с растворенными в ней веществами). </a:t>
            </a:r>
            <a:endParaRPr lang="ru-RU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 rot="10800000">
            <a:off x="8001000" y="6072188"/>
            <a:ext cx="928688" cy="642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Ученик МБОУ СОШ № 26 г. Пензы Лощинин Михаил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013E4-B0AE-4E21-BBA7-23A0C7194F6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9549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11A53-A4B6-4CAA-8BD9-45E59A08DC22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Ядро</a:t>
            </a:r>
            <a:endParaRPr lang="ru-RU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611559" y="928688"/>
            <a:ext cx="3600402" cy="5786437"/>
          </a:xfrm>
        </p:spPr>
        <p:txBody>
          <a:bodyPr/>
          <a:lstStyle/>
          <a:p>
            <a:pPr eaLnBrk="1" hangingPunct="1"/>
            <a:r>
              <a:rPr lang="ru-RU" sz="1600" dirty="0" smtClean="0"/>
              <a:t>Ядро неделящейся клетки имеет ядерную оболочку. Она состоит из двух трехслойных мембран. Наружная мембрана связана через </a:t>
            </a:r>
            <a:r>
              <a:rPr lang="ru-RU" sz="1600" dirty="0" err="1" smtClean="0"/>
              <a:t>эндоплазматическуго</a:t>
            </a:r>
            <a:r>
              <a:rPr lang="ru-RU" sz="1600" dirty="0" smtClean="0"/>
              <a:t> сеть с клеточной мембраной. Через всю эту систему осуществляется постоянный обмен веществами между цитоплазмой, ядром и средой, окружающей клетку. Кроме того, в оболочке ядра есть поры, через которые также осуществляется связь ядра с цитоплазмой. Внутри ядро заполнено ядерным соком, в котором находятся </a:t>
            </a:r>
            <a:r>
              <a:rPr lang="ru-RU" sz="1600" dirty="0" err="1" smtClean="0"/>
              <a:t>глыбки</a:t>
            </a:r>
            <a:r>
              <a:rPr lang="ru-RU" sz="1600" dirty="0" smtClean="0"/>
              <a:t> хроматина, ядрышко и рибосомы. Хроматин образован белком и ДНК. Это тот материальный субстрат, который перед делением клетки оформляется в хромосомы, видимые в световом микроскопе.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 rot="10800000">
            <a:off x="8001000" y="6072188"/>
            <a:ext cx="928688" cy="642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http://fs.nashaucheba.ru/tw_files2/urls_3/1474/d-1473015/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280" y="1484784"/>
            <a:ext cx="4906013" cy="418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145A2-3358-40BE-B29E-643CF53B73BD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Цитоплазма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3" y="1500188"/>
            <a:ext cx="4614862" cy="4929187"/>
          </a:xfrm>
        </p:spPr>
        <p:txBody>
          <a:bodyPr>
            <a:normAutofit fontScale="70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Цитоплазма</a:t>
            </a:r>
            <a:r>
              <a:rPr lang="ru-RU" dirty="0" smtClean="0"/>
              <a:t> представляет собой сложную коллоидную систему. Ее строение: прозрачный полужидкий раствор и структурные образования. Общими для всех клеток структурными образованиями цитоплазмы являются: митохондрии, эндоплазматическая сеть, комплекс </a:t>
            </a:r>
            <a:r>
              <a:rPr lang="ru-RU" dirty="0" err="1" smtClean="0"/>
              <a:t>Гольджи</a:t>
            </a:r>
            <a:r>
              <a:rPr lang="ru-RU" dirty="0" smtClean="0"/>
              <a:t> и рибосомы. Все они вместе с ядром представляют собой центры тех или иных биохимических процессов, в совокупности составляющих обмен веществ и энергии в клетке. Эти процессы чрезвычайно разнообразны и протекают одновременно в микроскопически малом объеме клетки. </a:t>
            </a:r>
            <a:endParaRPr lang="ru-RU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 rot="10800000">
            <a:off x="8001000" y="6072188"/>
            <a:ext cx="928688" cy="642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3" name="Picture 2" descr="C:\Documents and Settings\mihael\Рабочий стол\цитоплаз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341438"/>
            <a:ext cx="3716337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64789-00ED-4F42-B8A0-8CC480280509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2667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Рибосомы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538" y="1196975"/>
            <a:ext cx="4614862" cy="4951413"/>
          </a:xfrm>
        </p:spPr>
        <p:txBody>
          <a:bodyPr>
            <a:normAutofit fontScale="77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Рибосомы</a:t>
            </a:r>
            <a:r>
              <a:rPr lang="ru-RU" dirty="0" smtClean="0"/>
              <a:t> находятся как в цитоплазме клетки, так и в ее ядре. Это мельчайшие зернышки диаметром около 15—20 им, что делает их невидимыми в световом микроскопе. В цитоплазме основная масса рибосом сосредоточена на поверхности канальцев шероховатой эндоплазматической сети. Функция рибосом заключается в самом ответственном для жизнедеятельности клетки и организма в целом процессе – в синтезе белков.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 rot="10800000">
            <a:off x="8001000" y="6072188"/>
            <a:ext cx="928688" cy="642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21" name="Picture 2" descr="C:\Documents and Settings\mihael\Рабочий стол\рибосом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214438"/>
            <a:ext cx="43910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9690B-5B6B-4AF9-ADE7-46A7D7DFF102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ЭПС(эндоплазматическая сеть)</a:t>
            </a:r>
            <a:endParaRPr lang="ru-RU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140200" y="1341438"/>
            <a:ext cx="4679950" cy="4929187"/>
          </a:xfrm>
        </p:spPr>
        <p:txBody>
          <a:bodyPr/>
          <a:lstStyle/>
          <a:p>
            <a:pPr eaLnBrk="1" hangingPunct="1"/>
            <a:r>
              <a:rPr lang="ru-RU" sz="1800" b="1" smtClean="0"/>
              <a:t>Эндоплазматическая сеть </a:t>
            </a:r>
            <a:r>
              <a:rPr lang="ru-RU" sz="1800" smtClean="0"/>
              <a:t> представляет собой многократно разветвленные впячивания наружной мембраны клетки. Мембраны эндоплазматической сети обычно расположены попарно, а между ними образуются канальцы, которые могут расширяться в более значительные полости, заполненные продуктами биосинтеза. Вокруг ядра мембраны, слагающие эндоплазматическую сеть, непосредственно переходят в наружную мембрану ядра. Таким образом, эндоплазматическая сеть связывает воедино все части клетки. В световом микроскопе, при осмотре строения клетки, эндоплазматическая сеть не видна.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 rot="10800000">
            <a:off x="7881177" y="6163410"/>
            <a:ext cx="928688" cy="6947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5" name="Picture 2" descr="C:\Documents and Settings\mihael\Рабочий стол\эп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875"/>
            <a:ext cx="4179888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84CAE-0191-4CBE-9D17-C3968357719C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Комплекс </a:t>
            </a:r>
            <a:r>
              <a:rPr lang="ru-RU" dirty="0" err="1" smtClean="0"/>
              <a:t>Гольджи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214438"/>
            <a:ext cx="4068763" cy="50942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smtClean="0"/>
              <a:t>	</a:t>
            </a:r>
            <a:r>
              <a:rPr lang="ru-RU" sz="1700" b="1" smtClean="0"/>
              <a:t>Комплекс   Гольджи </a:t>
            </a:r>
            <a:r>
              <a:rPr lang="ru-RU" sz="1700" smtClean="0"/>
              <a:t>(рис.   2,   5) сначала был найден только в животных клетках. Однако в последнее время и в растительных клетках обнаружены аналогичные структуры.  Строение структуры комплекса Гольджи близка к структурным образованиям эндоплазматической сети: это различной формы канальцы, полости и пузырьки, образованные трехслойными мембранами. Помимо того, в комплекс Гольджи входят довольно крупные вакуоли. В них накапливаются некоторые продукты синтеза, в первую очередь ферменты и гормоны. В определенные периоды жизнедеятельности клетки эти зарезервированные вещества могут быть выведены из данной клетки через эндоплазматическую сеть и вовлечены в обменные процессы организма в целом.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 rot="10800000">
            <a:off x="8001000" y="6072188"/>
            <a:ext cx="928688" cy="642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69" name="Picture 2" descr="C:\Documents and Settings\mihael\Рабочий стол\комплекс гольдж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00213"/>
            <a:ext cx="4502845" cy="403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164</TotalTime>
  <Words>427</Words>
  <Application>Microsoft Office PowerPoint</Application>
  <PresentationFormat>Экран (4:3)</PresentationFormat>
  <Paragraphs>88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Презентация на тему: строение клетки</vt:lpstr>
      <vt:lpstr>Из чего состоит клетка?</vt:lpstr>
      <vt:lpstr>Мембрана</vt:lpstr>
      <vt:lpstr>Презентация PowerPoint</vt:lpstr>
      <vt:lpstr>Ядро</vt:lpstr>
      <vt:lpstr>Цитоплазма</vt:lpstr>
      <vt:lpstr>Рибосомы</vt:lpstr>
      <vt:lpstr>ЭПС(эндоплазматическая сеть)</vt:lpstr>
      <vt:lpstr>Комплекс Гольджи</vt:lpstr>
      <vt:lpstr>Лизосомы</vt:lpstr>
      <vt:lpstr>Клеточные включения</vt:lpstr>
      <vt:lpstr>Митохондрии</vt:lpstr>
      <vt:lpstr>Пластиды</vt:lpstr>
      <vt:lpstr>Строения клетки представителей разных царств организмов имеют характерные отличия.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строение клетки</dc:title>
  <dc:creator>User</dc:creator>
  <cp:lastModifiedBy>Admin</cp:lastModifiedBy>
  <cp:revision>25</cp:revision>
  <dcterms:created xsi:type="dcterms:W3CDTF">2011-11-14T18:51:48Z</dcterms:created>
  <dcterms:modified xsi:type="dcterms:W3CDTF">2023-10-13T08:08:17Z</dcterms:modified>
</cp:coreProperties>
</file>