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57" r:id="rId5"/>
    <p:sldId id="284" r:id="rId6"/>
    <p:sldId id="258" r:id="rId7"/>
    <p:sldId id="282" r:id="rId8"/>
    <p:sldId id="261" r:id="rId9"/>
    <p:sldId id="259" r:id="rId10"/>
    <p:sldId id="260" r:id="rId11"/>
    <p:sldId id="263" r:id="rId12"/>
    <p:sldId id="300" r:id="rId13"/>
    <p:sldId id="264" r:id="rId14"/>
    <p:sldId id="266" r:id="rId15"/>
    <p:sldId id="267" r:id="rId16"/>
    <p:sldId id="268" r:id="rId17"/>
    <p:sldId id="269" r:id="rId18"/>
    <p:sldId id="270" r:id="rId19"/>
    <p:sldId id="295" r:id="rId20"/>
    <p:sldId id="296" r:id="rId21"/>
    <p:sldId id="273" r:id="rId22"/>
    <p:sldId id="275" r:id="rId23"/>
    <p:sldId id="276" r:id="rId24"/>
    <p:sldId id="285" r:id="rId25"/>
    <p:sldId id="302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18AC-D9C7-4CCE-9350-7EFF369CD9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69FF1-0486-4D1F-84C4-700643ADA05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88BEB-295E-4DE1-BCFD-D4E7EF6337AD}" type="parTrans" cxnId="{5A574602-A70E-4D3C-996D-59EBE9D9DD17}">
      <dgm:prSet/>
      <dgm:spPr/>
      <dgm:t>
        <a:bodyPr/>
        <a:lstStyle/>
        <a:p>
          <a:endParaRPr lang="ru-RU"/>
        </a:p>
      </dgm:t>
    </dgm:pt>
    <dgm:pt modelId="{4C0746B7-0AEA-4580-AEA3-3E819A7CC751}" type="sibTrans" cxnId="{5A574602-A70E-4D3C-996D-59EBE9D9DD17}">
      <dgm:prSet/>
      <dgm:spPr/>
      <dgm:t>
        <a:bodyPr/>
        <a:lstStyle/>
        <a:p>
          <a:endParaRPr lang="ru-RU"/>
        </a:p>
      </dgm:t>
    </dgm:pt>
    <dgm:pt modelId="{84E046AB-844F-496F-A807-CF87B4EDF7D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algn="l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dirty="0" smtClean="0">
              <a:latin typeface="Arial" charset="0"/>
            </a:rPr>
            <a:t/>
          </a:r>
          <a:br>
            <a:rPr lang="ru-RU" sz="1700" dirty="0" smtClean="0">
              <a:latin typeface="Arial" charset="0"/>
            </a:rPr>
          </a:br>
          <a:endParaRPr lang="ru-RU" sz="1700" dirty="0"/>
        </a:p>
      </dgm:t>
    </dgm:pt>
    <dgm:pt modelId="{EBE75A2F-8354-43CB-8B30-2B8CD4EDE3F3}" type="parTrans" cxnId="{620743D7-1EAC-46DD-A8C7-99EB4BE2FFF9}">
      <dgm:prSet/>
      <dgm:spPr/>
      <dgm:t>
        <a:bodyPr/>
        <a:lstStyle/>
        <a:p>
          <a:endParaRPr lang="ru-RU"/>
        </a:p>
      </dgm:t>
    </dgm:pt>
    <dgm:pt modelId="{8A40C4A5-27BF-4647-A834-2EFB61CCEE11}" type="sibTrans" cxnId="{620743D7-1EAC-46DD-A8C7-99EB4BE2FFF9}">
      <dgm:prSet/>
      <dgm:spPr/>
      <dgm:t>
        <a:bodyPr/>
        <a:lstStyle/>
        <a:p>
          <a:endParaRPr lang="ru-RU"/>
        </a:p>
      </dgm:t>
    </dgm:pt>
    <dgm:pt modelId="{32AC030A-C99C-43AC-AC7F-61C1B70B91E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algn="l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dirty="0"/>
        </a:p>
      </dgm:t>
    </dgm:pt>
    <dgm:pt modelId="{B1767539-6C60-477E-A09D-DC1F9AFD9D0D}" type="parTrans" cxnId="{C12FD46B-8E4C-4A12-9780-8DE3E9C19ADA}">
      <dgm:prSet/>
      <dgm:spPr/>
      <dgm:t>
        <a:bodyPr/>
        <a:lstStyle/>
        <a:p>
          <a:endParaRPr lang="ru-RU"/>
        </a:p>
      </dgm:t>
    </dgm:pt>
    <dgm:pt modelId="{EB4697C6-75E3-4FEE-93CD-EE0F9AB9A4A6}" type="sibTrans" cxnId="{C12FD46B-8E4C-4A12-9780-8DE3E9C19ADA}">
      <dgm:prSet/>
      <dgm:spPr/>
      <dgm:t>
        <a:bodyPr/>
        <a:lstStyle/>
        <a:p>
          <a:endParaRPr lang="ru-RU"/>
        </a:p>
      </dgm:t>
    </dgm:pt>
    <dgm:pt modelId="{D6911A57-EED7-45D0-A520-0841467AF51E}" type="pres">
      <dgm:prSet presAssocID="{66CA18AC-D9C7-4CCE-9350-7EFF369CD9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54FB6-0091-4766-9299-0EB6108A757F}" type="pres">
      <dgm:prSet presAssocID="{86369FF1-0486-4D1F-84C4-700643ADA05A}" presName="node" presStyleLbl="node1" presStyleIdx="0" presStyleCnt="3" custScaleX="138693" custScaleY="48695" custRadScaleRad="85361" custRadScaleInc="-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A3A25-B4F4-4269-8ED8-0960EB54005A}" type="pres">
      <dgm:prSet presAssocID="{4C0746B7-0AEA-4580-AEA3-3E819A7CC751}" presName="sibTrans" presStyleLbl="sibTrans2D1" presStyleIdx="0" presStyleCnt="3" custScaleX="90910" custScaleY="92302" custLinFactX="41699" custLinFactNeighborX="100000" custLinFactNeighborY="-24813" custRadScaleRad="14576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7F52971-AF81-4429-B021-739625F5899F}" type="pres">
      <dgm:prSet presAssocID="{4C0746B7-0AEA-4580-AEA3-3E819A7CC75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11748AD-B4E2-4AC8-822E-C4B41E8D0E57}" type="pres">
      <dgm:prSet presAssocID="{84E046AB-844F-496F-A807-CF87B4EDF7DA}" presName="node" presStyleLbl="node1" presStyleIdx="1" presStyleCnt="3" custScaleX="124005" custScaleY="271766" custRadScaleRad="76593" custRadScaleInc="-1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8D90-1D4E-46E3-8612-CD7A11F6618A}" type="pres">
      <dgm:prSet presAssocID="{8A40C4A5-27BF-4647-A834-2EFB61CCEE11}" presName="sibTrans" presStyleLbl="sibTrans2D1" presStyleIdx="1" presStyleCnt="3" custScaleX="6935" custScaleY="6935"/>
      <dgm:spPr/>
      <dgm:t>
        <a:bodyPr/>
        <a:lstStyle/>
        <a:p>
          <a:endParaRPr lang="ru-RU"/>
        </a:p>
      </dgm:t>
    </dgm:pt>
    <dgm:pt modelId="{374122EB-666A-45C0-900D-F3C356E22F82}" type="pres">
      <dgm:prSet presAssocID="{8A40C4A5-27BF-4647-A834-2EFB61CCEE1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A83D67-2CAC-4177-9D86-37E8B297D279}" type="pres">
      <dgm:prSet presAssocID="{32AC030A-C99C-43AC-AC7F-61C1B70B91EA}" presName="node" presStyleLbl="node1" presStyleIdx="2" presStyleCnt="3" custScaleX="119521" custScaleY="271791" custRadScaleRad="76258" custRadScaleInc="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418C7-7781-49D7-A3E7-9FF98716A777}" type="pres">
      <dgm:prSet presAssocID="{EB4697C6-75E3-4FEE-93CD-EE0F9AB9A4A6}" presName="sibTrans" presStyleLbl="sibTrans2D1" presStyleIdx="2" presStyleCnt="3" custScaleX="90910" custScaleY="90910" custLinFactX="-27229" custLinFactNeighborX="-100000" custLinFactNeighborY="-14506" custRadScaleRad="200025" custRadScaleInc="-214748364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60BEE9A-1AC5-467D-91C8-4F39E0F21F0D}" type="pres">
      <dgm:prSet presAssocID="{EB4697C6-75E3-4FEE-93CD-EE0F9AB9A4A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2EBB5CE-5CF9-40D0-9774-AA797080540F}" type="presOf" srcId="{84E046AB-844F-496F-A807-CF87B4EDF7DA}" destId="{911748AD-B4E2-4AC8-822E-C4B41E8D0E57}" srcOrd="0" destOrd="0" presId="urn:microsoft.com/office/officeart/2005/8/layout/cycle7"/>
    <dgm:cxn modelId="{F214E466-B672-4D83-ACAB-3A9C80926CAC}" type="presOf" srcId="{4C0746B7-0AEA-4580-AEA3-3E819A7CC751}" destId="{DB0A3A25-B4F4-4269-8ED8-0960EB54005A}" srcOrd="0" destOrd="0" presId="urn:microsoft.com/office/officeart/2005/8/layout/cycle7"/>
    <dgm:cxn modelId="{D08D660B-5F16-46C2-9AC5-AD2CB0FCFA3E}" type="presOf" srcId="{8A40C4A5-27BF-4647-A834-2EFB61CCEE11}" destId="{374122EB-666A-45C0-900D-F3C356E22F82}" srcOrd="1" destOrd="0" presId="urn:microsoft.com/office/officeart/2005/8/layout/cycle7"/>
    <dgm:cxn modelId="{C12FD46B-8E4C-4A12-9780-8DE3E9C19ADA}" srcId="{66CA18AC-D9C7-4CCE-9350-7EFF369CD9C6}" destId="{32AC030A-C99C-43AC-AC7F-61C1B70B91EA}" srcOrd="2" destOrd="0" parTransId="{B1767539-6C60-477E-A09D-DC1F9AFD9D0D}" sibTransId="{EB4697C6-75E3-4FEE-93CD-EE0F9AB9A4A6}"/>
    <dgm:cxn modelId="{64EF017A-96A0-42C1-8E27-E8811EE06C0A}" type="presOf" srcId="{86369FF1-0486-4D1F-84C4-700643ADA05A}" destId="{5E154FB6-0091-4766-9299-0EB6108A757F}" srcOrd="0" destOrd="0" presId="urn:microsoft.com/office/officeart/2005/8/layout/cycle7"/>
    <dgm:cxn modelId="{93457B29-FF2B-4DFB-B85D-50A9BC6D1F28}" type="presOf" srcId="{8A40C4A5-27BF-4647-A834-2EFB61CCEE11}" destId="{C0A68D90-1D4E-46E3-8612-CD7A11F6618A}" srcOrd="0" destOrd="0" presId="urn:microsoft.com/office/officeart/2005/8/layout/cycle7"/>
    <dgm:cxn modelId="{A6993611-5B7D-4CBC-9EC2-C2F5885225DB}" type="presOf" srcId="{EB4697C6-75E3-4FEE-93CD-EE0F9AB9A4A6}" destId="{ECD418C7-7781-49D7-A3E7-9FF98716A777}" srcOrd="0" destOrd="0" presId="urn:microsoft.com/office/officeart/2005/8/layout/cycle7"/>
    <dgm:cxn modelId="{9C6C9D56-B163-4AD2-9A99-787C05B45A70}" type="presOf" srcId="{4C0746B7-0AEA-4580-AEA3-3E819A7CC751}" destId="{A7F52971-AF81-4429-B021-739625F5899F}" srcOrd="1" destOrd="0" presId="urn:microsoft.com/office/officeart/2005/8/layout/cycle7"/>
    <dgm:cxn modelId="{DCD0AA9C-295F-4296-9C23-1392FB3A5CF9}" type="presOf" srcId="{32AC030A-C99C-43AC-AC7F-61C1B70B91EA}" destId="{AEA83D67-2CAC-4177-9D86-37E8B297D279}" srcOrd="0" destOrd="0" presId="urn:microsoft.com/office/officeart/2005/8/layout/cycle7"/>
    <dgm:cxn modelId="{620743D7-1EAC-46DD-A8C7-99EB4BE2FFF9}" srcId="{66CA18AC-D9C7-4CCE-9350-7EFF369CD9C6}" destId="{84E046AB-844F-496F-A807-CF87B4EDF7DA}" srcOrd="1" destOrd="0" parTransId="{EBE75A2F-8354-43CB-8B30-2B8CD4EDE3F3}" sibTransId="{8A40C4A5-27BF-4647-A834-2EFB61CCEE11}"/>
    <dgm:cxn modelId="{2D555A01-8871-4D27-870B-F33C0666D7EE}" type="presOf" srcId="{66CA18AC-D9C7-4CCE-9350-7EFF369CD9C6}" destId="{D6911A57-EED7-45D0-A520-0841467AF51E}" srcOrd="0" destOrd="0" presId="urn:microsoft.com/office/officeart/2005/8/layout/cycle7"/>
    <dgm:cxn modelId="{5A574602-A70E-4D3C-996D-59EBE9D9DD17}" srcId="{66CA18AC-D9C7-4CCE-9350-7EFF369CD9C6}" destId="{86369FF1-0486-4D1F-84C4-700643ADA05A}" srcOrd="0" destOrd="0" parTransId="{69188BEB-295E-4DE1-BCFD-D4E7EF6337AD}" sibTransId="{4C0746B7-0AEA-4580-AEA3-3E819A7CC751}"/>
    <dgm:cxn modelId="{3D1C48FD-2FFB-402E-91CA-C38E3D824E10}" type="presOf" srcId="{EB4697C6-75E3-4FEE-93CD-EE0F9AB9A4A6}" destId="{F60BEE9A-1AC5-467D-91C8-4F39E0F21F0D}" srcOrd="1" destOrd="0" presId="urn:microsoft.com/office/officeart/2005/8/layout/cycle7"/>
    <dgm:cxn modelId="{93F2D7CD-2E15-4B3D-9040-5BEB12E1CE3A}" type="presParOf" srcId="{D6911A57-EED7-45D0-A520-0841467AF51E}" destId="{5E154FB6-0091-4766-9299-0EB6108A757F}" srcOrd="0" destOrd="0" presId="urn:microsoft.com/office/officeart/2005/8/layout/cycle7"/>
    <dgm:cxn modelId="{C7A046FF-F4CB-4F27-AD50-064B2565211E}" type="presParOf" srcId="{D6911A57-EED7-45D0-A520-0841467AF51E}" destId="{DB0A3A25-B4F4-4269-8ED8-0960EB54005A}" srcOrd="1" destOrd="0" presId="urn:microsoft.com/office/officeart/2005/8/layout/cycle7"/>
    <dgm:cxn modelId="{5FD8768A-9321-45B2-8E5A-DB7DC3D9B9EA}" type="presParOf" srcId="{DB0A3A25-B4F4-4269-8ED8-0960EB54005A}" destId="{A7F52971-AF81-4429-B021-739625F5899F}" srcOrd="0" destOrd="0" presId="urn:microsoft.com/office/officeart/2005/8/layout/cycle7"/>
    <dgm:cxn modelId="{723C8793-1666-4588-9741-A304D3F67286}" type="presParOf" srcId="{D6911A57-EED7-45D0-A520-0841467AF51E}" destId="{911748AD-B4E2-4AC8-822E-C4B41E8D0E57}" srcOrd="2" destOrd="0" presId="urn:microsoft.com/office/officeart/2005/8/layout/cycle7"/>
    <dgm:cxn modelId="{610D6346-D107-4F6D-9A1E-AFBF1DE9F75C}" type="presParOf" srcId="{D6911A57-EED7-45D0-A520-0841467AF51E}" destId="{C0A68D90-1D4E-46E3-8612-CD7A11F6618A}" srcOrd="3" destOrd="0" presId="urn:microsoft.com/office/officeart/2005/8/layout/cycle7"/>
    <dgm:cxn modelId="{E2774D0C-5C92-4423-B67B-DA22F0FDA807}" type="presParOf" srcId="{C0A68D90-1D4E-46E3-8612-CD7A11F6618A}" destId="{374122EB-666A-45C0-900D-F3C356E22F82}" srcOrd="0" destOrd="0" presId="urn:microsoft.com/office/officeart/2005/8/layout/cycle7"/>
    <dgm:cxn modelId="{057A6DBA-E479-44DE-8303-984E6E3A2FC6}" type="presParOf" srcId="{D6911A57-EED7-45D0-A520-0841467AF51E}" destId="{AEA83D67-2CAC-4177-9D86-37E8B297D279}" srcOrd="4" destOrd="0" presId="urn:microsoft.com/office/officeart/2005/8/layout/cycle7"/>
    <dgm:cxn modelId="{9088937A-E06C-4E1E-9415-CDD882DBC1FA}" type="presParOf" srcId="{D6911A57-EED7-45D0-A520-0841467AF51E}" destId="{ECD418C7-7781-49D7-A3E7-9FF98716A777}" srcOrd="5" destOrd="0" presId="urn:microsoft.com/office/officeart/2005/8/layout/cycle7"/>
    <dgm:cxn modelId="{600F827C-CD0D-419F-B593-2ADA8C474A1A}" type="presParOf" srcId="{ECD418C7-7781-49D7-A3E7-9FF98716A777}" destId="{F60BEE9A-1AC5-467D-91C8-4F39E0F21F0D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B7560-0D5E-45B5-B49E-425B50AE02B5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E2D9C74-0116-488C-AA28-05AB01C097FA}">
      <dgm:prSet phldrT="[Текст]"/>
      <dgm:spPr/>
      <dgm:t>
        <a:bodyPr/>
        <a:lstStyle/>
        <a:p>
          <a:r>
            <a:rPr lang="ru-RU" dirty="0" smtClean="0"/>
            <a:t>Хромосомы</a:t>
          </a:r>
          <a:endParaRPr lang="ru-RU" dirty="0"/>
        </a:p>
      </dgm:t>
    </dgm:pt>
    <dgm:pt modelId="{61008B62-E3AA-4D72-9FC4-0C5B53BC1990}" type="parTrans" cxnId="{92281202-3845-40C7-B372-D365B677729A}">
      <dgm:prSet/>
      <dgm:spPr/>
      <dgm:t>
        <a:bodyPr/>
        <a:lstStyle/>
        <a:p>
          <a:endParaRPr lang="ru-RU"/>
        </a:p>
      </dgm:t>
    </dgm:pt>
    <dgm:pt modelId="{FFF8168A-AD57-49B7-9B83-0CF3E4503CD3}" type="sibTrans" cxnId="{92281202-3845-40C7-B372-D365B677729A}">
      <dgm:prSet/>
      <dgm:spPr/>
      <dgm:t>
        <a:bodyPr/>
        <a:lstStyle/>
        <a:p>
          <a:endParaRPr lang="ru-RU"/>
        </a:p>
      </dgm:t>
    </dgm:pt>
    <dgm:pt modelId="{846CAA21-4278-45A3-95B0-BB2FF517DFD0}">
      <dgm:prSet phldrT="[Текст]" custT="1"/>
      <dgm:spPr/>
      <dgm:t>
        <a:bodyPr/>
        <a:lstStyle/>
        <a:p>
          <a:r>
            <a:rPr lang="ru-RU" sz="4400" b="1" dirty="0" err="1" smtClean="0">
              <a:solidFill>
                <a:srgbClr val="C00000"/>
              </a:solidFill>
            </a:rPr>
            <a:t>Аутосомы</a:t>
          </a:r>
          <a:r>
            <a:rPr lang="ru-RU" sz="3600" dirty="0" smtClean="0">
              <a:solidFill>
                <a:srgbClr val="C00000"/>
              </a:solidFill>
            </a:rPr>
            <a:t> </a:t>
          </a:r>
        </a:p>
        <a:p>
          <a:r>
            <a:rPr lang="ru-RU" sz="2300" b="1" dirty="0" smtClean="0">
              <a:latin typeface="Times New Roman" pitchFamily="18" charset="0"/>
            </a:rPr>
            <a:t>хромосомы,  одинаковые у обоих полов</a:t>
          </a:r>
          <a:endParaRPr lang="ru-RU" sz="2300" dirty="0"/>
        </a:p>
      </dgm:t>
    </dgm:pt>
    <dgm:pt modelId="{D2789D0A-592C-426F-A1A8-5A64A2595F7C}" type="parTrans" cxnId="{B0237302-2A8E-4D0D-A298-D6CF7BC723A0}">
      <dgm:prSet/>
      <dgm:spPr/>
      <dgm:t>
        <a:bodyPr/>
        <a:lstStyle/>
        <a:p>
          <a:endParaRPr lang="ru-RU"/>
        </a:p>
      </dgm:t>
    </dgm:pt>
    <dgm:pt modelId="{45FFA93E-59B4-4570-9EC5-692A49A48526}" type="sibTrans" cxnId="{B0237302-2A8E-4D0D-A298-D6CF7BC723A0}">
      <dgm:prSet/>
      <dgm:spPr/>
      <dgm:t>
        <a:bodyPr/>
        <a:lstStyle/>
        <a:p>
          <a:endParaRPr lang="ru-RU"/>
        </a:p>
      </dgm:t>
    </dgm:pt>
    <dgm:pt modelId="{3B133B59-6299-4F27-AA7D-DD18E10227F2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C00000"/>
              </a:solidFill>
            </a:rPr>
            <a:t>Половые</a:t>
          </a:r>
        </a:p>
        <a:p>
          <a:pPr algn="ctr"/>
          <a:r>
            <a:rPr lang="ru-RU" sz="2300" b="1" dirty="0" smtClean="0">
              <a:latin typeface="Times New Roman" pitchFamily="18" charset="0"/>
            </a:rPr>
            <a:t>хромосомы, по которым мужской и женский пол отличаются </a:t>
          </a:r>
        </a:p>
      </dgm:t>
    </dgm:pt>
    <dgm:pt modelId="{7E8DA2B9-3927-41F0-BC8A-E32BCC1F3C54}" type="parTrans" cxnId="{361C1EC0-978C-4483-A159-7B8D63005D7E}">
      <dgm:prSet/>
      <dgm:spPr/>
      <dgm:t>
        <a:bodyPr/>
        <a:lstStyle/>
        <a:p>
          <a:endParaRPr lang="ru-RU"/>
        </a:p>
      </dgm:t>
    </dgm:pt>
    <dgm:pt modelId="{34E9494D-E196-4C56-819F-E859D5AAD6EB}" type="sibTrans" cxnId="{361C1EC0-978C-4483-A159-7B8D63005D7E}">
      <dgm:prSet/>
      <dgm:spPr/>
      <dgm:t>
        <a:bodyPr/>
        <a:lstStyle/>
        <a:p>
          <a:endParaRPr lang="ru-RU"/>
        </a:p>
      </dgm:t>
    </dgm:pt>
    <dgm:pt modelId="{FBAFD4A0-87F9-4A9B-B558-7F75BCD64927}" type="pres">
      <dgm:prSet presAssocID="{AAFB7560-0D5E-45B5-B49E-425B50AE02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285F7-F220-4801-856F-841663DB6048}" type="pres">
      <dgm:prSet presAssocID="{EE2D9C74-0116-488C-AA28-05AB01C097FA}" presName="root1" presStyleCnt="0"/>
      <dgm:spPr/>
    </dgm:pt>
    <dgm:pt modelId="{D605231A-3A5B-4679-A3A1-EC42209389AC}" type="pres">
      <dgm:prSet presAssocID="{EE2D9C74-0116-488C-AA28-05AB01C097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2DE68-7E78-4453-8E79-7EC6C8389515}" type="pres">
      <dgm:prSet presAssocID="{EE2D9C74-0116-488C-AA28-05AB01C097FA}" presName="level2hierChild" presStyleCnt="0"/>
      <dgm:spPr/>
    </dgm:pt>
    <dgm:pt modelId="{84E5519D-BD94-4784-830A-C18FD0410F08}" type="pres">
      <dgm:prSet presAssocID="{D2789D0A-592C-426F-A1A8-5A64A2595F7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7E4B023-5097-42A3-BCAD-B7EC2C55B0D1}" type="pres">
      <dgm:prSet presAssocID="{D2789D0A-592C-426F-A1A8-5A64A2595F7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5957F41-EA33-425E-BEDF-F32F830DCCDF}" type="pres">
      <dgm:prSet presAssocID="{846CAA21-4278-45A3-95B0-BB2FF517DFD0}" presName="root2" presStyleCnt="0"/>
      <dgm:spPr/>
    </dgm:pt>
    <dgm:pt modelId="{7D4E6018-CB42-4CF7-A09F-A4D4DF345A70}" type="pres">
      <dgm:prSet presAssocID="{846CAA21-4278-45A3-95B0-BB2FF517DFD0}" presName="LevelTwoTextNode" presStyleLbl="node2" presStyleIdx="0" presStyleCnt="2" custScaleX="216590" custScaleY="1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C7FE0-6E67-4532-A609-D60B26C38035}" type="pres">
      <dgm:prSet presAssocID="{846CAA21-4278-45A3-95B0-BB2FF517DFD0}" presName="level3hierChild" presStyleCnt="0"/>
      <dgm:spPr/>
    </dgm:pt>
    <dgm:pt modelId="{55613767-AF9F-4DBC-AD87-93F013C447F4}" type="pres">
      <dgm:prSet presAssocID="{7E8DA2B9-3927-41F0-BC8A-E32BCC1F3C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0B4B62-ECD4-4F01-9157-4C1E2E4F8B59}" type="pres">
      <dgm:prSet presAssocID="{7E8DA2B9-3927-41F0-BC8A-E32BCC1F3C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F33DC19-10DF-43AC-9B2E-DEC0CCDD4334}" type="pres">
      <dgm:prSet presAssocID="{3B133B59-6299-4F27-AA7D-DD18E10227F2}" presName="root2" presStyleCnt="0"/>
      <dgm:spPr/>
    </dgm:pt>
    <dgm:pt modelId="{B5202A26-02A3-4DAE-BFBF-853D60F0BB1C}" type="pres">
      <dgm:prSet presAssocID="{3B133B59-6299-4F27-AA7D-DD18E10227F2}" presName="LevelTwoTextNode" presStyleLbl="node2" presStyleIdx="1" presStyleCnt="2" custScaleX="217733" custScaleY="140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393EE-90A7-420F-8661-ED84188C8234}" type="pres">
      <dgm:prSet presAssocID="{3B133B59-6299-4F27-AA7D-DD18E10227F2}" presName="level3hierChild" presStyleCnt="0"/>
      <dgm:spPr/>
    </dgm:pt>
  </dgm:ptLst>
  <dgm:cxnLst>
    <dgm:cxn modelId="{ECB83ADA-F6F8-4154-B674-820AD97E6E0D}" type="presOf" srcId="{EE2D9C74-0116-488C-AA28-05AB01C097FA}" destId="{D605231A-3A5B-4679-A3A1-EC42209389AC}" srcOrd="0" destOrd="0" presId="urn:microsoft.com/office/officeart/2005/8/layout/hierarchy2"/>
    <dgm:cxn modelId="{39A6F2C9-937B-4D9D-90EF-8051EBC08EEF}" type="presOf" srcId="{D2789D0A-592C-426F-A1A8-5A64A2595F7C}" destId="{84E5519D-BD94-4784-830A-C18FD0410F08}" srcOrd="0" destOrd="0" presId="urn:microsoft.com/office/officeart/2005/8/layout/hierarchy2"/>
    <dgm:cxn modelId="{DFDE0C73-9BA2-4BF0-9584-2509ACE01006}" type="presOf" srcId="{D2789D0A-592C-426F-A1A8-5A64A2595F7C}" destId="{27E4B023-5097-42A3-BCAD-B7EC2C55B0D1}" srcOrd="1" destOrd="0" presId="urn:microsoft.com/office/officeart/2005/8/layout/hierarchy2"/>
    <dgm:cxn modelId="{8E8F8282-3D87-4B9F-B99C-9FBB2F125D02}" type="presOf" srcId="{846CAA21-4278-45A3-95B0-BB2FF517DFD0}" destId="{7D4E6018-CB42-4CF7-A09F-A4D4DF345A70}" srcOrd="0" destOrd="0" presId="urn:microsoft.com/office/officeart/2005/8/layout/hierarchy2"/>
    <dgm:cxn modelId="{B0237302-2A8E-4D0D-A298-D6CF7BC723A0}" srcId="{EE2D9C74-0116-488C-AA28-05AB01C097FA}" destId="{846CAA21-4278-45A3-95B0-BB2FF517DFD0}" srcOrd="0" destOrd="0" parTransId="{D2789D0A-592C-426F-A1A8-5A64A2595F7C}" sibTransId="{45FFA93E-59B4-4570-9EC5-692A49A48526}"/>
    <dgm:cxn modelId="{E2C2FB96-1267-4E63-90FC-C468EC8A10BF}" type="presOf" srcId="{3B133B59-6299-4F27-AA7D-DD18E10227F2}" destId="{B5202A26-02A3-4DAE-BFBF-853D60F0BB1C}" srcOrd="0" destOrd="0" presId="urn:microsoft.com/office/officeart/2005/8/layout/hierarchy2"/>
    <dgm:cxn modelId="{92281202-3845-40C7-B372-D365B677729A}" srcId="{AAFB7560-0D5E-45B5-B49E-425B50AE02B5}" destId="{EE2D9C74-0116-488C-AA28-05AB01C097FA}" srcOrd="0" destOrd="0" parTransId="{61008B62-E3AA-4D72-9FC4-0C5B53BC1990}" sibTransId="{FFF8168A-AD57-49B7-9B83-0CF3E4503CD3}"/>
    <dgm:cxn modelId="{361C1EC0-978C-4483-A159-7B8D63005D7E}" srcId="{EE2D9C74-0116-488C-AA28-05AB01C097FA}" destId="{3B133B59-6299-4F27-AA7D-DD18E10227F2}" srcOrd="1" destOrd="0" parTransId="{7E8DA2B9-3927-41F0-BC8A-E32BCC1F3C54}" sibTransId="{34E9494D-E196-4C56-819F-E859D5AAD6EB}"/>
    <dgm:cxn modelId="{0ED526B7-EE15-4DF2-8A6B-4242BE1C0418}" type="presOf" srcId="{AAFB7560-0D5E-45B5-B49E-425B50AE02B5}" destId="{FBAFD4A0-87F9-4A9B-B558-7F75BCD64927}" srcOrd="0" destOrd="0" presId="urn:microsoft.com/office/officeart/2005/8/layout/hierarchy2"/>
    <dgm:cxn modelId="{6A47DA77-8870-4BF1-A3E0-5AC3B082EC64}" type="presOf" srcId="{7E8DA2B9-3927-41F0-BC8A-E32BCC1F3C54}" destId="{55613767-AF9F-4DBC-AD87-93F013C447F4}" srcOrd="0" destOrd="0" presId="urn:microsoft.com/office/officeart/2005/8/layout/hierarchy2"/>
    <dgm:cxn modelId="{B2BA8442-F5FF-40D8-AB89-138BADF6483B}" type="presOf" srcId="{7E8DA2B9-3927-41F0-BC8A-E32BCC1F3C54}" destId="{3F0B4B62-ECD4-4F01-9157-4C1E2E4F8B59}" srcOrd="1" destOrd="0" presId="urn:microsoft.com/office/officeart/2005/8/layout/hierarchy2"/>
    <dgm:cxn modelId="{D44455F3-C028-4629-8114-5518EE7933ED}" type="presParOf" srcId="{FBAFD4A0-87F9-4A9B-B558-7F75BCD64927}" destId="{B96285F7-F220-4801-856F-841663DB6048}" srcOrd="0" destOrd="0" presId="urn:microsoft.com/office/officeart/2005/8/layout/hierarchy2"/>
    <dgm:cxn modelId="{73142FB7-F213-4DE8-8D21-11CCC0654C03}" type="presParOf" srcId="{B96285F7-F220-4801-856F-841663DB6048}" destId="{D605231A-3A5B-4679-A3A1-EC42209389AC}" srcOrd="0" destOrd="0" presId="urn:microsoft.com/office/officeart/2005/8/layout/hierarchy2"/>
    <dgm:cxn modelId="{6B310771-E987-420B-A444-DDCE7333D695}" type="presParOf" srcId="{B96285F7-F220-4801-856F-841663DB6048}" destId="{A202DE68-7E78-4453-8E79-7EC6C8389515}" srcOrd="1" destOrd="0" presId="urn:microsoft.com/office/officeart/2005/8/layout/hierarchy2"/>
    <dgm:cxn modelId="{36F7176F-15DA-416D-A492-5047B6F3A9D5}" type="presParOf" srcId="{A202DE68-7E78-4453-8E79-7EC6C8389515}" destId="{84E5519D-BD94-4784-830A-C18FD0410F08}" srcOrd="0" destOrd="0" presId="urn:microsoft.com/office/officeart/2005/8/layout/hierarchy2"/>
    <dgm:cxn modelId="{191C5A33-809E-40A0-8CF0-569D831BC5D6}" type="presParOf" srcId="{84E5519D-BD94-4784-830A-C18FD0410F08}" destId="{27E4B023-5097-42A3-BCAD-B7EC2C55B0D1}" srcOrd="0" destOrd="0" presId="urn:microsoft.com/office/officeart/2005/8/layout/hierarchy2"/>
    <dgm:cxn modelId="{76B7602E-6694-4C3D-BF48-F1B195236019}" type="presParOf" srcId="{A202DE68-7E78-4453-8E79-7EC6C8389515}" destId="{65957F41-EA33-425E-BEDF-F32F830DCCDF}" srcOrd="1" destOrd="0" presId="urn:microsoft.com/office/officeart/2005/8/layout/hierarchy2"/>
    <dgm:cxn modelId="{4F3ADC32-BC49-4DD7-B683-910F78DF8B83}" type="presParOf" srcId="{65957F41-EA33-425E-BEDF-F32F830DCCDF}" destId="{7D4E6018-CB42-4CF7-A09F-A4D4DF345A70}" srcOrd="0" destOrd="0" presId="urn:microsoft.com/office/officeart/2005/8/layout/hierarchy2"/>
    <dgm:cxn modelId="{DF0B707C-BF37-4AF0-BE94-EEFF7C03D7DB}" type="presParOf" srcId="{65957F41-EA33-425E-BEDF-F32F830DCCDF}" destId="{2A2C7FE0-6E67-4532-A609-D60B26C38035}" srcOrd="1" destOrd="0" presId="urn:microsoft.com/office/officeart/2005/8/layout/hierarchy2"/>
    <dgm:cxn modelId="{AAA54AE0-CB66-4A98-BA8B-16FBD18BBEA2}" type="presParOf" srcId="{A202DE68-7E78-4453-8E79-7EC6C8389515}" destId="{55613767-AF9F-4DBC-AD87-93F013C447F4}" srcOrd="2" destOrd="0" presId="urn:microsoft.com/office/officeart/2005/8/layout/hierarchy2"/>
    <dgm:cxn modelId="{0E7881ED-082F-41C4-9551-28B92F2618DD}" type="presParOf" srcId="{55613767-AF9F-4DBC-AD87-93F013C447F4}" destId="{3F0B4B62-ECD4-4F01-9157-4C1E2E4F8B59}" srcOrd="0" destOrd="0" presId="urn:microsoft.com/office/officeart/2005/8/layout/hierarchy2"/>
    <dgm:cxn modelId="{21304737-8F68-4415-A9B4-7F3734676A4B}" type="presParOf" srcId="{A202DE68-7E78-4453-8E79-7EC6C8389515}" destId="{9F33DC19-10DF-43AC-9B2E-DEC0CCDD4334}" srcOrd="3" destOrd="0" presId="urn:microsoft.com/office/officeart/2005/8/layout/hierarchy2"/>
    <dgm:cxn modelId="{98534305-BD1F-46E5-8E50-FFEEDF423378}" type="presParOf" srcId="{9F33DC19-10DF-43AC-9B2E-DEC0CCDD4334}" destId="{B5202A26-02A3-4DAE-BFBF-853D60F0BB1C}" srcOrd="0" destOrd="0" presId="urn:microsoft.com/office/officeart/2005/8/layout/hierarchy2"/>
    <dgm:cxn modelId="{F4FD2A32-88EE-42C5-8001-336AB6F323D9}" type="presParOf" srcId="{9F33DC19-10DF-43AC-9B2E-DEC0CCDD4334}" destId="{D62393EE-90A7-420F-8661-ED84188C8234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4FB6-0091-4766-9299-0EB6108A757F}">
      <dsp:nvSpPr>
        <dsp:cNvPr id="0" name=""/>
        <dsp:cNvSpPr/>
      </dsp:nvSpPr>
      <dsp:spPr>
        <a:xfrm>
          <a:off x="2051728" y="285509"/>
          <a:ext cx="4780552" cy="83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6308" y="310089"/>
        <a:ext cx="4731392" cy="790064"/>
      </dsp:txXfrm>
    </dsp:sp>
    <dsp:sp modelId="{DB0A3A25-B4F4-4269-8ED8-0960EB54005A}">
      <dsp:nvSpPr>
        <dsp:cNvPr id="0" name=""/>
        <dsp:cNvSpPr/>
      </dsp:nvSpPr>
      <dsp:spPr>
        <a:xfrm rot="3438799">
          <a:off x="5377960" y="1200735"/>
          <a:ext cx="324249" cy="55676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75235" y="1312088"/>
        <a:ext cx="129699" cy="334060"/>
      </dsp:txXfrm>
    </dsp:sp>
    <dsp:sp modelId="{911748AD-B4E2-4AC8-822E-C4B41E8D0E57}">
      <dsp:nvSpPr>
        <dsp:cNvPr id="0" name=""/>
        <dsp:cNvSpPr/>
      </dsp:nvSpPr>
      <dsp:spPr>
        <a:xfrm>
          <a:off x="4723652" y="2132847"/>
          <a:ext cx="4274277" cy="468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kern="1200" dirty="0" smtClean="0">
              <a:latin typeface="Arial" charset="0"/>
            </a:rPr>
            <a:t/>
          </a:r>
          <a:br>
            <a:rPr lang="ru-RU" sz="1700" kern="1200" dirty="0" smtClean="0">
              <a:latin typeface="Arial" charset="0"/>
            </a:rPr>
          </a:br>
          <a:endParaRPr lang="ru-RU" sz="1700" kern="1200" dirty="0"/>
        </a:p>
      </dsp:txBody>
      <dsp:txXfrm>
        <a:off x="4848841" y="2258036"/>
        <a:ext cx="4023899" cy="4433317"/>
      </dsp:txXfrm>
    </dsp:sp>
    <dsp:sp modelId="{C0A68D90-1D4E-46E3-8612-CD7A11F6618A}">
      <dsp:nvSpPr>
        <dsp:cNvPr id="0" name=""/>
        <dsp:cNvSpPr/>
      </dsp:nvSpPr>
      <dsp:spPr>
        <a:xfrm rot="10799834">
          <a:off x="4488365" y="4453893"/>
          <a:ext cx="24735" cy="418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95785" y="4462259"/>
        <a:ext cx="9895" cy="25099"/>
      </dsp:txXfrm>
    </dsp:sp>
    <dsp:sp modelId="{AEA83D67-2CAC-4177-9D86-37E8B297D279}">
      <dsp:nvSpPr>
        <dsp:cNvPr id="0" name=""/>
        <dsp:cNvSpPr/>
      </dsp:nvSpPr>
      <dsp:spPr>
        <a:xfrm>
          <a:off x="158092" y="2132855"/>
          <a:ext cx="4119720" cy="4684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kern="1200" dirty="0"/>
        </a:p>
      </dsp:txBody>
      <dsp:txXfrm>
        <a:off x="278754" y="2253517"/>
        <a:ext cx="3878396" cy="4442802"/>
      </dsp:txXfrm>
    </dsp:sp>
    <dsp:sp modelId="{ECD418C7-7781-49D7-A3E7-9FF98716A777}">
      <dsp:nvSpPr>
        <dsp:cNvPr id="0" name=""/>
        <dsp:cNvSpPr/>
      </dsp:nvSpPr>
      <dsp:spPr>
        <a:xfrm rot="18032349">
          <a:off x="3281154" y="1267109"/>
          <a:ext cx="324249" cy="548369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78429" y="1376783"/>
        <a:ext cx="129699" cy="329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231A-3A5B-4679-A3A1-EC42209389AC}">
      <dsp:nvSpPr>
        <dsp:cNvPr id="0" name=""/>
        <dsp:cNvSpPr/>
      </dsp:nvSpPr>
      <dsp:spPr>
        <a:xfrm>
          <a:off x="6191" y="1947809"/>
          <a:ext cx="2352956" cy="117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Хромосомы</a:t>
          </a:r>
          <a:endParaRPr lang="ru-RU" sz="3400" kern="1200" dirty="0"/>
        </a:p>
      </dsp:txBody>
      <dsp:txXfrm>
        <a:off x="40649" y="1982267"/>
        <a:ext cx="2284040" cy="1107562"/>
      </dsp:txXfrm>
    </dsp:sp>
    <dsp:sp modelId="{84E5519D-BD94-4784-830A-C18FD0410F08}">
      <dsp:nvSpPr>
        <dsp:cNvPr id="0" name=""/>
        <dsp:cNvSpPr/>
      </dsp:nvSpPr>
      <dsp:spPr>
        <a:xfrm rot="18952757">
          <a:off x="2174204" y="2058808"/>
          <a:ext cx="13110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3110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6962" y="2046907"/>
        <a:ext cx="65553" cy="65553"/>
      </dsp:txXfrm>
    </dsp:sp>
    <dsp:sp modelId="{7D4E6018-CB42-4CF7-A09F-A4D4DF345A70}">
      <dsp:nvSpPr>
        <dsp:cNvPr id="0" name=""/>
        <dsp:cNvSpPr/>
      </dsp:nvSpPr>
      <dsp:spPr>
        <a:xfrm>
          <a:off x="3300330" y="847043"/>
          <a:ext cx="5096268" cy="155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solidFill>
                <a:srgbClr val="C00000"/>
              </a:solidFill>
            </a:rPr>
            <a:t>Аутосомы</a:t>
          </a:r>
          <a:r>
            <a:rPr lang="ru-RU" sz="3600" kern="1200" dirty="0" smtClean="0">
              <a:solidFill>
                <a:srgbClr val="C00000"/>
              </a:solidFill>
            </a:rPr>
            <a:t>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</a:rPr>
            <a:t>хромосомы,  одинаковые у обоих полов</a:t>
          </a:r>
          <a:endParaRPr lang="ru-RU" sz="2300" kern="1200" dirty="0"/>
        </a:p>
      </dsp:txBody>
      <dsp:txXfrm>
        <a:off x="3345803" y="892516"/>
        <a:ext cx="5005322" cy="1461605"/>
      </dsp:txXfrm>
    </dsp:sp>
    <dsp:sp modelId="{55613767-AF9F-4DBC-AD87-93F013C447F4}">
      <dsp:nvSpPr>
        <dsp:cNvPr id="0" name=""/>
        <dsp:cNvSpPr/>
      </dsp:nvSpPr>
      <dsp:spPr>
        <a:xfrm rot="2554118">
          <a:off x="2190754" y="2947429"/>
          <a:ext cx="12779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2779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7789" y="2936355"/>
        <a:ext cx="63898" cy="63898"/>
      </dsp:txXfrm>
    </dsp:sp>
    <dsp:sp modelId="{B5202A26-02A3-4DAE-BFBF-853D60F0BB1C}">
      <dsp:nvSpPr>
        <dsp:cNvPr id="0" name=""/>
        <dsp:cNvSpPr/>
      </dsp:nvSpPr>
      <dsp:spPr>
        <a:xfrm>
          <a:off x="3300330" y="2576066"/>
          <a:ext cx="5123162" cy="1648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Половые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</a:rPr>
            <a:t>хромосомы, по которым мужской и женский пол отличаются </a:t>
          </a:r>
        </a:p>
      </dsp:txBody>
      <dsp:txXfrm>
        <a:off x="3348627" y="2624363"/>
        <a:ext cx="5026568" cy="155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C138-0662-4330-9B3A-DAD56D9236A2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1829-ECE6-44D5-900C-F25336F0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6A04-279F-4C40-BD45-CA3E4DA8AD5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E314-8748-4AFF-A095-25F3B8DF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6FC5-86D3-487E-836C-AF9462CC2A9E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2794-FABF-45E1-9F14-301B6C4F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443-D0C4-4C70-BFE4-34F7EAA53E9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7766-5DE2-45A6-9C6E-98C130AA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8B74-4F80-48D3-A165-F608C8B03299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EB52-173B-4C57-95C4-3494F433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CE90-5F52-4B46-A4F6-3FE77684AFB3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95A-EAB9-4F38-A0AD-3EA47A17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475E-21D0-48E1-BC53-5A5391AD4C24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0638-EF95-4F71-A380-50D0F120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A90D-3BD3-4406-9E17-7C8A8AC84503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B6D2-3982-422C-8104-FE71C5C1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15C-BC9B-456D-9025-72DFDC420F8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AC74-C950-4BC4-9EF6-CB5D8417E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345F-3798-4672-96E4-BC66499E87A2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2867-E7A0-4CE3-8673-4FDB9710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FBB-94A5-4EBA-8040-EA78AB2E318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6C71-07E7-4BBA-937F-33E9C9F9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5219E-E24B-4CF3-AD56-BF332B3C90B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EE4E6-C44D-436B-9206-6303C50DB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5024"/>
            <a:ext cx="835818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Генетика пола. Сцепленное с полом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наследование.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284984"/>
            <a:ext cx="3786188" cy="3328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82399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Половые хромосомы</a:t>
            </a:r>
          </a:p>
        </p:txBody>
      </p:sp>
      <p:pic>
        <p:nvPicPr>
          <p:cNvPr id="3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6000750" cy="5275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9512" y="285750"/>
            <a:ext cx="8607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Хромосомный набор человека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6640385"/>
              </p:ext>
            </p:extLst>
          </p:nvPr>
        </p:nvGraphicFramePr>
        <p:xfrm>
          <a:off x="179512" y="1916832"/>
          <a:ext cx="5621337" cy="3744416"/>
        </p:xfrm>
        <a:graphic>
          <a:graphicData uri="http://schemas.openxmlformats.org/presentationml/2006/ole">
            <p:oleObj spid="_x0000_s1041" name="Image" r:id="rId3" imgW="3995598" imgH="2099898" progId="">
              <p:embed/>
            </p:oleObj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56176" y="2636912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Женщина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XX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56176" y="4221088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75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/>
              <a:t>Мужчина </a:t>
            </a:r>
            <a:r>
              <a:rPr lang="en-US" dirty="0"/>
              <a:t>XY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Особая роль в изучении наследования сцепленного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полом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принадлежит американскому эмбриологу,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генетику Томасу Моргану.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16832"/>
            <a:ext cx="5724128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Т. Моргана: Гены, локализованные в одной хромосоме, наследуются совместно и принадлежат к одной группе сцепления. Число групп сцепления у организмов равно числу пар хромосом: дрозофила – 6 пар, кукуруза – 10 пар, томат – 12 пар, человек 23 пары.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856984" cy="129614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Томас Хант Морган  — американский биолог, один из основоположников генетики, председатель Шестого Международного конгресса по генетике в Итаке, Нью-Йорке (1932).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 Нобелевской премии по физиологии и медицине (1933) «За открытия, связанные с ролью хромосом в наследственности».</a:t>
            </a:r>
          </a:p>
          <a:p>
            <a:endParaRPr lang="ru-RU" dirty="0"/>
          </a:p>
        </p:txBody>
      </p:sp>
      <p:pic>
        <p:nvPicPr>
          <p:cNvPr id="5" name="Picture 2" descr="C:\Users\HP\Desktop\425px-Thomas_Hunt_M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908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714375" y="857250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</a:rPr>
              <a:t>Существует   5 типов хромосомного    определения   пола:</a:t>
            </a:r>
            <a:endParaRPr lang="ru-RU" sz="6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900988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1 тип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1" y="692150"/>
            <a:ext cx="3960440" cy="54731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Характерен для млекопитающих, в том числе для человека, червей, ракообразных, большинства насекомых, земноводных, некоторых рыб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  </a:t>
            </a:r>
            <a:r>
              <a:rPr lang="ru-RU" sz="4000" b="1">
                <a:latin typeface="Times New Roman" pitchFamily="18" charset="0"/>
              </a:rPr>
              <a:t>ХХ,      ХУ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1240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35639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779838" y="692150"/>
            <a:ext cx="21590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268538" y="105251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2195513" y="1268413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7" name="Picture 11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00808"/>
            <a:ext cx="4321175" cy="3241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2 тип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8263" y="981075"/>
            <a:ext cx="3995737" cy="452596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Характерен для птиц, пресмыкающихся, некоторых земноводных и рыб, некоторых насекомых (чешуекрылых)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345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 sz="4400" b="1">
                <a:latin typeface="Times New Roman" pitchFamily="18" charset="0"/>
              </a:rPr>
              <a:t>ХУ     ХХ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23399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37798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3995738" y="765175"/>
            <a:ext cx="2159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2484438" y="981075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2339975" y="1196975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1" name="Picture 12" descr="пели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2816"/>
            <a:ext cx="4897437" cy="3673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3 тип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025" y="1196975"/>
            <a:ext cx="3609975" cy="48958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(0 обозначает отсутствие хромосом) встречается у некоторых насекомых (прямокрылые)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68538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r>
              <a:rPr lang="ru-RU" sz="4400" b="1" dirty="0" smtClean="0">
                <a:latin typeface="Times New Roman" pitchFamily="18" charset="0"/>
              </a:rPr>
              <a:t>     Х0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2195513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56388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339975" y="10525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68538" y="1196975"/>
            <a:ext cx="142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3779912" y="69215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10" descr="кузне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20" y="1628800"/>
            <a:ext cx="5035550" cy="3759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4 тип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6900" y="1484313"/>
            <a:ext cx="3467100" cy="452596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Встречается у некоторых насекомых (равнокрылые- цикады, тли)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00338" y="447675"/>
            <a:ext cx="2587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4400" b="1" dirty="0">
                <a:latin typeface="Times New Roman" pitchFamily="18" charset="0"/>
              </a:rPr>
              <a:t>Х0    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2268538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3851275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98107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2339975" y="11255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4067175" y="692150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09" name="Picture 12" descr="53-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6792"/>
            <a:ext cx="46799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5 тип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92725" y="908050"/>
            <a:ext cx="3851275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Встречается у пчел и муравьев: самцы развиваются из неоплодотворенных гаплоидных яйцеклеток (партеногенез), самки – из оплодотворенных диплоидных).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3024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Гаплоидно-диплоидный тип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2</a:t>
            </a:r>
            <a:r>
              <a:rPr lang="en-US" sz="4000" b="1">
                <a:latin typeface="Times New Roman" pitchFamily="18" charset="0"/>
              </a:rPr>
              <a:t>n      n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2339975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3708400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2484438" y="24923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2411413" y="26368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V="1">
            <a:off x="3851275" y="213360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33" name="Picture 11" descr="муравей л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0"/>
            <a:ext cx="4714875" cy="360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6997"/>
            <a:ext cx="6923112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840760" cy="3153905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крокодилов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обнаружены половые хромосомы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зародыша,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развивающегося в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яйце, зависит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температуры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окружающей среды: при высоких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температурах развивается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том случае, если прохладно, - больше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самцов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712968" cy="936104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 может определяться в процессе онтогенеза, после оплодотворения и  зависит и от факторов внешней среды.</a:t>
            </a:r>
          </a:p>
          <a:p>
            <a:endParaRPr lang="ru-RU" dirty="0"/>
          </a:p>
        </p:txBody>
      </p:sp>
      <p:pic>
        <p:nvPicPr>
          <p:cNvPr id="4098" name="Picture 2" descr="C:\Users\HP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9904"/>
            <a:ext cx="3312368" cy="24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2644"/>
            <a:ext cx="2880320" cy="1637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esktop\1316092113_croco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64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130425"/>
            <a:ext cx="9649072" cy="1470025"/>
          </a:xfrm>
        </p:spPr>
        <p:txBody>
          <a:bodyPr/>
          <a:lstStyle/>
          <a:p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(белый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</a:t>
            </a:r>
            <a:b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               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АА; 2Аа;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748464" cy="273630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Вопросы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Какой цвет доминантный, почему вы так считаете?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Какая схема отображает 1 закон Менделя?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3.Из приведенных схем выберите запись, отображающую  второй закон Менделя, и дайте его формулировку.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73489b5716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880660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64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12968" cy="511256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Наследование, сцепленное с полом </a:t>
            </a:r>
            <a:r>
              <a:rPr lang="ru-RU" sz="2400" b="1" dirty="0">
                <a:latin typeface="Times New Roman" pitchFamily="18" charset="0"/>
              </a:rPr>
              <a:t>– наследование признаков, гены которых находятся в Х- и </a:t>
            </a:r>
            <a:r>
              <a:rPr lang="en-US" sz="2400" b="1" dirty="0">
                <a:latin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</a:rPr>
              <a:t>-хромосомах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Х-хромосома человека содержит около 150 генов, отвечающих за развитие различных признаков,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свертывание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крови;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форму и размер зубов;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синтез ряда ферментов;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обуславливающий дальтонизм (слепоту к красному и зеленому).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856984" cy="2160240"/>
          </a:xfrm>
        </p:spPr>
        <p:txBody>
          <a:bodyPr/>
          <a:lstStyle/>
          <a:p>
            <a:pPr indent="457200" algn="l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Половые хромосомы отвечают не только за формирование пола, существуют признаки, которые определяются генами, лежащими в половых хромосомах. Наследование таких признаков называется, наследование сцепленное с полом.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6440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1438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известны признаки, сцепленные с полом, например, очень тяжелое наследственное заболевание 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гемофилия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котором кровь теряет способность свертываться.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установлено, что гемофилия обусловлена 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рецессивным геном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расположенным в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4143375"/>
            <a:ext cx="83581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???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у женщин, имеющих в генотипе ген гемофилии, болезнь не проявляется, а у мужчин – проявляется?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Ген, вызывающий </a:t>
            </a:r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дальтонизм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(неспособность различать красный и зеленый цвет), также сцеплен с </a:t>
            </a:r>
          </a:p>
          <a:p>
            <a:pPr algn="just"/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Х-хромосомой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 t="14227" r="877" b="30048"/>
          <a:stretch>
            <a:fillRect/>
          </a:stretch>
        </p:blipFill>
        <p:spPr bwMode="auto">
          <a:xfrm>
            <a:off x="642938" y="3143250"/>
            <a:ext cx="8072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1071434"/>
            <a:ext cx="86067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Гипоплазия эмали наследуется как сцепленный с Х –хромосомой доминантный признак. В семье, где оба родителя страдали этой аномалией, родился сын с нормальными зубами. Каким будет второй сын?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 человека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псевдогипертрофическая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мускульная дистрофия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заканчивается смертью в 10 – 20 лет. В некоторых семьях эта болезнь зависит от рецессивного сцепленного с полом гена. Болезнь зарегистрирована только у мальчиков. Если больные мальчики умирают до деторождения, то почему это заболевание не исчезает из популяции?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Гипертрихоз (вырастание волос на краю ушной раковины) наследуется как признак, сцепленный с У – хромосомой. Какова вероятность рождения детей и внуков с этим признаком в семье, где отец и дедушка обладали гипертрихозом?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0021" y="142875"/>
            <a:ext cx="8358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Почему не бывает трёхцветных котов?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вопрос на такой кто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ответить нам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HP\Desktop\RAkeIq2bj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1484784"/>
            <a:ext cx="2925763" cy="2230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85749b60b9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92" y="1484784"/>
            <a:ext cx="2337596" cy="2910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ur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653137"/>
            <a:ext cx="2695418" cy="202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79" y="167607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esktop\tr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3" y="4221088"/>
            <a:ext cx="3036095" cy="2323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P\Desktop\9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466974" cy="2861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86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568952" cy="23762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 окраски кошек сцеплен с Х-хромосомой. Черная окраска определяется геном Х</a:t>
            </a:r>
            <a:r>
              <a:rPr lang="ru-RU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рыжая — геном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Гетерозиготы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черепаховую окраску.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568952" cy="273630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От черной кошки и рыжего кота родились один черепаховый и один черный котенок. Определите генотипы родителей и потомства, возможный пол котят.</a:t>
            </a:r>
          </a:p>
        </p:txBody>
      </p:sp>
    </p:spTree>
    <p:extLst>
      <p:ext uri="{BB962C8B-B14F-4D97-AF65-F5344CB8AC3E}">
        <p14:creationId xmlns="" xmlns:p14="http://schemas.microsoft.com/office/powerpoint/2010/main" val="40180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158417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тему урока,  задачи урока, ваши записи в тетрадях.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712968" cy="328992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Вспомните, как вы работали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уроке.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ощущения были у вас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Довольны ли вы своей работой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какими ощущениями вы пойдёте домой?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640960" cy="1296143"/>
          </a:xfrm>
        </p:spPr>
        <p:txBody>
          <a:bodyPr/>
          <a:lstStyle/>
          <a:p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Сегодня на уроке мы должны: </a:t>
            </a:r>
            <a:r>
              <a:rPr lang="ru-RU" b="1" dirty="0">
                <a:ln>
                  <a:solidFill>
                    <a:srgbClr val="FFFF0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FFFF00"/>
                  </a:solidFill>
                </a:ln>
              </a:rPr>
            </a:br>
            <a:endParaRPr lang="ru-RU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4392488"/>
          </a:xfrm>
        </p:spPr>
        <p:txBody>
          <a:bodyPr/>
          <a:lstStyle/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вопрос, от чего зависит рождение мужских и женских особей?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познакомиться с типами определения пола;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навыки решения генетических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7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726971"/>
            <a:ext cx="7056785" cy="2448272"/>
          </a:xfrm>
          <a:prstGeom prst="rect">
            <a:avLst/>
          </a:prstGeom>
          <a:noFill/>
        </p:spPr>
      </p:pic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3899" y="116632"/>
            <a:ext cx="881259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Пол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 - это совокупность морфологических, физиологических, биохимических и других признаков организма, обусловливающих воспроизведение себе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подобного.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Пол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– это совокупность признаков и свойств организма, обеспечивающих функцию воспроизведения потомства и передачу наследственной информации за счет образования гамет.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Половой диморфизм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различия морфологических, физиологических и биохимических признаков у особей разных полов, т. е. признаков, по которым женская особь отличается от мужской.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667067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8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285860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35944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хромосом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Хромосомная теория пола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К.Корренса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(1907)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424862" cy="440300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будущего потомка  определяется сочетанием половых хромосом в момент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оплодотворения: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одинаковые половые хромосомы - 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гомогаметный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разные половые хромосомы  -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гетерогаметный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523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хромосом человека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377950"/>
            <a:ext cx="8611491" cy="39232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5172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XX,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x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712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Image</vt:lpstr>
      <vt:lpstr>Слайд 1</vt:lpstr>
      <vt:lpstr>1.АА(серый) х аа(белый)    2.Аа(серый) х Аа (серый) F1:  Аа (серый)               F1:  АА; 2Аа; аа</vt:lpstr>
      <vt:lpstr>Сегодня на уроке мы должны:  </vt:lpstr>
      <vt:lpstr>Слайд 4</vt:lpstr>
      <vt:lpstr>Слайд 5</vt:lpstr>
      <vt:lpstr>Слайд 6</vt:lpstr>
      <vt:lpstr>Хромосомная теория пола К.Корренса (1907)</vt:lpstr>
      <vt:lpstr>Слайд 8</vt:lpstr>
      <vt:lpstr>Слайд 9</vt:lpstr>
      <vt:lpstr>Слайд 10</vt:lpstr>
      <vt:lpstr>Слайд 11</vt:lpstr>
      <vt:lpstr>Особая роль в изучении наследования сцепленного с полом - принадлежит американскому эмбриологу,  генетику Томасу Моргану.</vt:lpstr>
      <vt:lpstr>Слайд 13</vt:lpstr>
      <vt:lpstr>1 тип</vt:lpstr>
      <vt:lpstr>2 тип</vt:lpstr>
      <vt:lpstr>3 тип</vt:lpstr>
      <vt:lpstr>4 тип</vt:lpstr>
      <vt:lpstr>5 тип</vt:lpstr>
      <vt:lpstr>Интересные факты</vt:lpstr>
      <vt:lpstr>Наследование, сцепленное с полом – наследование признаков, гены которых находятся в Х- и Y-хромосомах       Например, Х-хромосома человека содержит около 150 генов, отвечающих за развитие различных признаков, например: - ген, отвечающий за свертывание крови; - ген, отвечающий за форму и размер зубов; - ген, отвечающий за синтез ряда ферментов; - ген, обуславливающий дальтонизм (слепоту к красному и зеленому). </vt:lpstr>
      <vt:lpstr>Слайд 21</vt:lpstr>
      <vt:lpstr>Слайд 22</vt:lpstr>
      <vt:lpstr>Слайд 23</vt:lpstr>
      <vt:lpstr>Почему не бывает трёхцветных котов? На вопрос на такой кто ответить нам готов?</vt:lpstr>
      <vt:lpstr>Ген окраски кошек сцеплен с Х-хромосомой. Черная окраска определяется геном ХВ, рыжая — геном Хb.  Гетерозиготы имеют черепаховую окраску.</vt:lpstr>
      <vt:lpstr>Обратить внимание на тему урока,  задачи урока, ваши записи в тетрадях.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2010-01-29T15:01:34Z</dcterms:created>
  <dcterms:modified xsi:type="dcterms:W3CDTF">2014-04-13T15:55:38Z</dcterms:modified>
</cp:coreProperties>
</file>