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9" r:id="rId3"/>
    <p:sldId id="261" r:id="rId4"/>
    <p:sldId id="260" r:id="rId5"/>
    <p:sldId id="273" r:id="rId6"/>
    <p:sldId id="263" r:id="rId7"/>
    <p:sldId id="265" r:id="rId8"/>
    <p:sldId id="266" r:id="rId9"/>
    <p:sldId id="264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ric Herzog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5F5F5F"/>
    <a:srgbClr val="FFFF66"/>
    <a:srgbClr val="FFCC00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2" autoAdjust="0"/>
    <p:restoredTop sz="94727" autoAdjust="0"/>
  </p:normalViewPr>
  <p:slideViewPr>
    <p:cSldViewPr>
      <p:cViewPr varScale="1">
        <p:scale>
          <a:sx n="69" d="100"/>
          <a:sy n="69" d="100"/>
        </p:scale>
        <p:origin x="-1410" y="-102"/>
      </p:cViewPr>
      <p:guideLst>
        <p:guide orient="horz" pos="1536"/>
        <p:guide pos="9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E0D5D725-B0D2-4E93-8175-3C4013E3301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F8681E01-6878-4A63-AF6C-9E3B527581F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81E01-6878-4A63-AF6C-9E3B527581F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7BDA6EA-4BA3-4C48-AFE7-F2A954AAA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DA6EA-4BA3-4C48-AFE7-F2A954AAA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DA6EA-4BA3-4C48-AFE7-F2A954AAA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7BDA6EA-4BA3-4C48-AFE7-F2A954AAAF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7BDA6EA-4BA3-4C48-AFE7-F2A954AAA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DA6EA-4BA3-4C48-AFE7-F2A954AAAF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DA6EA-4BA3-4C48-AFE7-F2A954AAAF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7BDA6EA-4BA3-4C48-AFE7-F2A954AAAF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DA6EA-4BA3-4C48-AFE7-F2A954AAA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7BDA6EA-4BA3-4C48-AFE7-F2A954AAAF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7BDA6EA-4BA3-4C48-AFE7-F2A954AAAF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7BDA6EA-4BA3-4C48-AFE7-F2A954AAA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2" Type="http://schemas.openxmlformats.org/officeDocument/2006/relationships/hyperlink" Target="http://ru.wikipedia.org/wiki/%D0%A4%D0%B0%D0%B9%D0%BB:Dollyscotland_(crop)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Relationship Id="rId9" Type="http://schemas.openxmlformats.org/officeDocument/2006/relationships/image" Target="../media/image7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eg"/><Relationship Id="rId3" Type="http://schemas.openxmlformats.org/officeDocument/2006/relationships/image" Target="../media/image77.jpeg"/><Relationship Id="rId7" Type="http://schemas.openxmlformats.org/officeDocument/2006/relationships/image" Target="../media/image81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5" Type="http://schemas.openxmlformats.org/officeDocument/2006/relationships/image" Target="../media/image2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677930"/>
            <a:ext cx="82868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chemeClr val="accent1"/>
                </a:solidFill>
              </a:rPr>
              <a:t>Биотехнология</a:t>
            </a:r>
            <a:endParaRPr lang="ru-RU" sz="66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user\Desktop\bio\images (2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20860"/>
            <a:ext cx="5429256" cy="2937139"/>
          </a:xfrm>
          <a:prstGeom prst="rect">
            <a:avLst/>
          </a:prstGeom>
          <a:noFill/>
        </p:spPr>
      </p:pic>
      <p:pic>
        <p:nvPicPr>
          <p:cNvPr id="30723" name="Picture 3" descr="C:\Users\user\Desktop\bio\download (19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0811" y="3927938"/>
            <a:ext cx="3911783" cy="293006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0614" y="-24"/>
            <a:ext cx="7467600" cy="846158"/>
          </a:xfrm>
        </p:spPr>
        <p:txBody>
          <a:bodyPr>
            <a:normAutofit/>
          </a:bodyPr>
          <a:lstStyle/>
          <a:p>
            <a:pPr algn="ctr"/>
            <a:r>
              <a:rPr lang="ru-RU" sz="4800" dirty="0" err="1" smtClean="0">
                <a:solidFill>
                  <a:schemeClr val="tx1"/>
                </a:solidFill>
              </a:rPr>
              <a:t>Биоинформатика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785794"/>
            <a:ext cx="9144000" cy="321471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>
                <a:latin typeface="+mn-lt"/>
                <a:ea typeface="+mn-ea"/>
                <a:cs typeface="+mn-cs"/>
              </a:rPr>
              <a:t>Совокупность методов и </a:t>
            </a:r>
            <a:r>
              <a:rPr lang="ru-RU" dirty="0" smtClean="0">
                <a:latin typeface="+mn-lt"/>
                <a:ea typeface="+mn-ea"/>
                <a:cs typeface="+mn-cs"/>
              </a:rPr>
              <a:t>подходов, </a:t>
            </a:r>
            <a:r>
              <a:rPr lang="ru-RU" dirty="0">
                <a:latin typeface="+mn-lt"/>
                <a:ea typeface="+mn-ea"/>
                <a:cs typeface="+mn-cs"/>
              </a:rPr>
              <a:t>включающих в себя</a:t>
            </a:r>
            <a:r>
              <a:rPr lang="ru-RU" dirty="0" smtClean="0">
                <a:latin typeface="+mn-lt"/>
                <a:ea typeface="+mn-ea"/>
                <a:cs typeface="+mn-cs"/>
              </a:rPr>
              <a:t>:</a:t>
            </a:r>
            <a:endParaRPr lang="en-US" dirty="0">
              <a:latin typeface="+mn-lt"/>
              <a:ea typeface="+mn-ea"/>
              <a:cs typeface="+mn-cs"/>
            </a:endParaRPr>
          </a:p>
          <a:p>
            <a:pPr lvl="0" algn="l"/>
            <a:r>
              <a:rPr lang="ru-RU" dirty="0">
                <a:latin typeface="+mn-lt"/>
                <a:ea typeface="+mn-ea"/>
                <a:cs typeface="+mn-cs"/>
              </a:rPr>
              <a:t>математические методы компьютерного анализа в</a:t>
            </a:r>
            <a:r>
              <a:rPr lang="en-US" dirty="0">
                <a:latin typeface="+mn-lt"/>
                <a:ea typeface="+mn-ea"/>
                <a:cs typeface="+mn-cs"/>
              </a:rPr>
              <a:t> </a:t>
            </a:r>
            <a:r>
              <a:rPr lang="ru-RU" dirty="0">
                <a:latin typeface="+mn-lt"/>
                <a:ea typeface="+mn-ea"/>
                <a:cs typeface="+mn-cs"/>
              </a:rPr>
              <a:t>сравнительной </a:t>
            </a:r>
            <a:r>
              <a:rPr lang="ru-RU" dirty="0" smtClean="0">
                <a:latin typeface="+mn-lt"/>
                <a:ea typeface="+mn-ea"/>
                <a:cs typeface="+mn-cs"/>
              </a:rPr>
              <a:t>геномике</a:t>
            </a:r>
            <a:r>
              <a:rPr lang="ru-RU" dirty="0" smtClean="0"/>
              <a:t> </a:t>
            </a:r>
            <a:r>
              <a:rPr lang="ru-RU" dirty="0" smtClean="0">
                <a:latin typeface="+mn-lt"/>
                <a:ea typeface="+mn-ea"/>
                <a:cs typeface="+mn-cs"/>
              </a:rPr>
              <a:t>(геномная </a:t>
            </a:r>
            <a:r>
              <a:rPr lang="ru-RU" dirty="0">
                <a:latin typeface="+mn-lt"/>
                <a:ea typeface="+mn-ea"/>
                <a:cs typeface="+mn-cs"/>
              </a:rPr>
              <a:t>биоинформатика).</a:t>
            </a:r>
            <a:endParaRPr lang="en-US" dirty="0">
              <a:latin typeface="+mn-lt"/>
              <a:ea typeface="+mn-ea"/>
              <a:cs typeface="+mn-cs"/>
            </a:endParaRPr>
          </a:p>
          <a:p>
            <a:pPr lvl="0" algn="l"/>
            <a:r>
              <a:rPr lang="ru-RU" dirty="0">
                <a:latin typeface="+mn-lt"/>
                <a:ea typeface="+mn-ea"/>
                <a:cs typeface="+mn-cs"/>
              </a:rPr>
              <a:t>разработка алгоритмов и программ для предсказания пространственной структуры белков (структурная биоинформатика).</a:t>
            </a:r>
            <a:endParaRPr lang="en-US" dirty="0">
              <a:latin typeface="+mn-lt"/>
              <a:ea typeface="+mn-ea"/>
              <a:cs typeface="+mn-cs"/>
            </a:endParaRPr>
          </a:p>
          <a:p>
            <a:pPr lvl="0" algn="l"/>
            <a:r>
              <a:rPr lang="ru-RU" dirty="0">
                <a:latin typeface="+mn-lt"/>
                <a:ea typeface="+mn-ea"/>
                <a:cs typeface="+mn-cs"/>
              </a:rPr>
              <a:t>исследование стратегий, соответствующих вычислительных методологий, а также общее управление информационной сложности биологических </a:t>
            </a:r>
            <a:r>
              <a:rPr lang="ru-RU" dirty="0" smtClean="0">
                <a:latin typeface="+mn-lt"/>
                <a:ea typeface="+mn-ea"/>
                <a:cs typeface="+mn-cs"/>
              </a:rPr>
              <a:t>систем.</a:t>
            </a:r>
            <a:endParaRPr lang="en-US" dirty="0">
              <a:latin typeface="+mn-lt"/>
              <a:ea typeface="+mn-ea"/>
              <a:cs typeface="+mn-cs"/>
            </a:endParaRPr>
          </a:p>
          <a:p>
            <a:pPr algn="l"/>
            <a:r>
              <a:rPr lang="ru-RU" dirty="0">
                <a:latin typeface="+mn-lt"/>
                <a:ea typeface="+mn-ea"/>
                <a:cs typeface="+mn-cs"/>
              </a:rPr>
              <a:t>В биоинформатике используются методы</a:t>
            </a:r>
            <a:r>
              <a:rPr lang="en-US" dirty="0">
                <a:latin typeface="+mn-lt"/>
                <a:ea typeface="+mn-ea"/>
                <a:cs typeface="+mn-cs"/>
              </a:rPr>
              <a:t> </a:t>
            </a:r>
            <a:r>
              <a:rPr lang="ru-RU" dirty="0" smtClean="0">
                <a:latin typeface="+mn-lt"/>
                <a:ea typeface="+mn-ea"/>
                <a:cs typeface="+mn-cs"/>
              </a:rPr>
              <a:t>прикладной </a:t>
            </a:r>
            <a:r>
              <a:rPr lang="ru-RU" dirty="0">
                <a:latin typeface="+mn-lt"/>
                <a:ea typeface="+mn-ea"/>
                <a:cs typeface="+mn-cs"/>
              </a:rPr>
              <a:t>математики,</a:t>
            </a:r>
            <a:r>
              <a:rPr lang="en-US" dirty="0">
                <a:latin typeface="+mn-lt"/>
                <a:ea typeface="+mn-ea"/>
                <a:cs typeface="+mn-cs"/>
              </a:rPr>
              <a:t> </a:t>
            </a:r>
            <a:r>
              <a:rPr lang="ru-RU" dirty="0">
                <a:latin typeface="+mn-lt"/>
                <a:ea typeface="+mn-ea"/>
                <a:cs typeface="+mn-cs"/>
              </a:rPr>
              <a:t>статистики</a:t>
            </a:r>
            <a:r>
              <a:rPr lang="en-US" dirty="0">
                <a:latin typeface="+mn-lt"/>
                <a:ea typeface="+mn-ea"/>
                <a:cs typeface="+mn-cs"/>
              </a:rPr>
              <a:t> </a:t>
            </a:r>
            <a:r>
              <a:rPr lang="ru-RU" dirty="0">
                <a:latin typeface="+mn-lt"/>
                <a:ea typeface="+mn-ea"/>
                <a:cs typeface="+mn-cs"/>
              </a:rPr>
              <a:t>и</a:t>
            </a:r>
            <a:r>
              <a:rPr lang="en-US" dirty="0">
                <a:latin typeface="+mn-lt"/>
                <a:ea typeface="+mn-ea"/>
                <a:cs typeface="+mn-cs"/>
              </a:rPr>
              <a:t> </a:t>
            </a:r>
            <a:r>
              <a:rPr lang="ru-RU" dirty="0" smtClean="0">
                <a:latin typeface="+mn-lt"/>
                <a:ea typeface="+mn-ea"/>
                <a:cs typeface="+mn-cs"/>
              </a:rPr>
              <a:t>информатики. </a:t>
            </a:r>
            <a:r>
              <a:rPr lang="ru-RU" dirty="0">
                <a:latin typeface="+mn-lt"/>
                <a:ea typeface="+mn-ea"/>
                <a:cs typeface="+mn-cs"/>
              </a:rPr>
              <a:t>Биоинформатика используется в</a:t>
            </a:r>
            <a:r>
              <a:rPr lang="en-US" dirty="0">
                <a:latin typeface="+mn-lt"/>
                <a:ea typeface="+mn-ea"/>
                <a:cs typeface="+mn-cs"/>
              </a:rPr>
              <a:t> </a:t>
            </a:r>
            <a:r>
              <a:rPr lang="ru-RU" dirty="0">
                <a:latin typeface="+mn-lt"/>
                <a:ea typeface="+mn-ea"/>
                <a:cs typeface="+mn-cs"/>
              </a:rPr>
              <a:t>биохимии,</a:t>
            </a:r>
            <a:r>
              <a:rPr lang="en-US" dirty="0">
                <a:latin typeface="+mn-lt"/>
                <a:ea typeface="+mn-ea"/>
                <a:cs typeface="+mn-cs"/>
              </a:rPr>
              <a:t> </a:t>
            </a:r>
            <a:r>
              <a:rPr lang="ru-RU" dirty="0">
                <a:latin typeface="+mn-lt"/>
                <a:ea typeface="+mn-ea"/>
                <a:cs typeface="+mn-cs"/>
              </a:rPr>
              <a:t>биофизике,</a:t>
            </a:r>
            <a:r>
              <a:rPr lang="en-US" dirty="0">
                <a:latin typeface="+mn-lt"/>
                <a:ea typeface="+mn-ea"/>
                <a:cs typeface="+mn-cs"/>
              </a:rPr>
              <a:t> </a:t>
            </a:r>
            <a:r>
              <a:rPr lang="ru-RU" dirty="0">
                <a:latin typeface="+mn-lt"/>
                <a:ea typeface="+mn-ea"/>
                <a:cs typeface="+mn-cs"/>
              </a:rPr>
              <a:t>экологии</a:t>
            </a:r>
            <a:r>
              <a:rPr lang="en-US" dirty="0">
                <a:latin typeface="+mn-lt"/>
                <a:ea typeface="+mn-ea"/>
                <a:cs typeface="+mn-cs"/>
              </a:rPr>
              <a:t> </a:t>
            </a:r>
            <a:r>
              <a:rPr lang="ru-RU" dirty="0">
                <a:latin typeface="+mn-lt"/>
                <a:ea typeface="+mn-ea"/>
                <a:cs typeface="+mn-cs"/>
              </a:rPr>
              <a:t>и в других областях.</a:t>
            </a:r>
            <a:endParaRPr lang="en-US" dirty="0">
              <a:latin typeface="+mn-lt"/>
              <a:ea typeface="+mn-ea"/>
              <a:cs typeface="+mn-cs"/>
            </a:endParaRPr>
          </a:p>
          <a:p>
            <a:pPr algn="l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176" y="71414"/>
            <a:ext cx="7467600" cy="7969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dirty="0" smtClean="0"/>
              <a:t>бионика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857232"/>
            <a:ext cx="8991600" cy="171451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        Прикладная</a:t>
            </a:r>
            <a:r>
              <a: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наука</a:t>
            </a:r>
            <a:r>
              <a: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о применении в технических устройствах и системах принципов организации, свойств, функций и структур живой природы, то есть формы живого в природе и их промышленные аналоги. Проще говоря, бионика - это соединение биологии и техники. Бионика рассматривает биологию и технику совсем с новой стороны, объясняя, какие общие черты и какие различия существуют в природе и в технике.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endParaRPr lang="en-US" sz="1400" dirty="0"/>
          </a:p>
        </p:txBody>
      </p:sp>
      <p:pic>
        <p:nvPicPr>
          <p:cNvPr id="31746" name="Picture 2" descr="C:\Users\user\Desktop\bio\images (3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3357562"/>
            <a:ext cx="2952750" cy="1543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7" name="Picture 3" descr="C:\Users\user\Desktop\bio\images (3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4357694"/>
            <a:ext cx="1872816" cy="250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8" name="Picture 4" descr="C:\Users\user\Desktop\bio\images (3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834648"/>
            <a:ext cx="2786082" cy="2023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9" name="Picture 5" descr="C:\Users\user\Desktop\bio\images (3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143248"/>
            <a:ext cx="2867025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50" name="Picture 6" descr="C:\Users\user\Desktop\bio\images (33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3702" y="2857472"/>
            <a:ext cx="2348433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5752"/>
            <a:ext cx="9144000" cy="1142984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Биоремедиация</a:t>
            </a:r>
            <a:r>
              <a:rPr lang="en-US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 </a:t>
            </a:r>
            <a:r>
              <a:rPr lang="en-US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928670"/>
            <a:ext cx="8991600" cy="164307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6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endParaRPr lang="en-US" sz="16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ru-RU" sz="2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       Комплекс </a:t>
            </a:r>
            <a:r>
              <a:rPr lang="ru-RU" sz="2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методов очистки вод, грунтов и атмосферы с использованием</a:t>
            </a:r>
            <a:r>
              <a:rPr lang="en-US" sz="2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2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метаболического</a:t>
            </a:r>
            <a:r>
              <a:rPr lang="en-US" sz="2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2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потенциала биологических объектов —</a:t>
            </a:r>
            <a:r>
              <a:rPr lang="en-US" sz="2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2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растений,</a:t>
            </a:r>
            <a:r>
              <a:rPr lang="en-US" sz="2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2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грибов,</a:t>
            </a:r>
            <a:r>
              <a:rPr lang="en-US" sz="2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2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насекомых,</a:t>
            </a:r>
            <a:r>
              <a:rPr lang="en-US" sz="2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2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червей</a:t>
            </a:r>
            <a:r>
              <a:rPr lang="en-US" sz="2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2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и </a:t>
            </a:r>
            <a:r>
              <a:rPr lang="ru-RU" sz="2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других организмов</a:t>
            </a:r>
            <a:r>
              <a:rPr lang="ru-RU" sz="2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.</a:t>
            </a:r>
            <a:endParaRPr lang="en-US" sz="2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endParaRPr lang="en-US" sz="1600" dirty="0"/>
          </a:p>
        </p:txBody>
      </p:sp>
      <p:pic>
        <p:nvPicPr>
          <p:cNvPr id="32770" name="Picture 2" descr="C:\Users\user\Desktop\bio\images (3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786322"/>
            <a:ext cx="3181350" cy="1438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1" name="Picture 3" descr="C:\Users\user\Desktop\bio\download (2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4071942"/>
            <a:ext cx="2619375" cy="1743075"/>
          </a:xfrm>
          <a:prstGeom prst="rect">
            <a:avLst/>
          </a:prstGeom>
          <a:noFill/>
        </p:spPr>
      </p:pic>
      <p:pic>
        <p:nvPicPr>
          <p:cNvPr id="32773" name="Picture 5" descr="C:\Users\user\Desktop\bio\images (3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643182"/>
            <a:ext cx="3114675" cy="1466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4" name="Picture 6" descr="C:\Users\user\Desktop\bio\images (37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2571744"/>
            <a:ext cx="3105150" cy="1466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5" name="Picture 7" descr="C:\Users\user\Desktop\bio\images (38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9322" y="5000636"/>
            <a:ext cx="3038475" cy="1504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2" name="Picture 4" descr="C:\Users\user\Desktop\bio\images (35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28794" y="2500306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Клонирование</a:t>
            </a:r>
            <a:r>
              <a:rPr lang="en-US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 </a:t>
            </a:r>
            <a:r>
              <a:rPr lang="en-US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857232"/>
            <a:ext cx="8991600" cy="2428892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ru-RU" sz="14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          </a:t>
            </a:r>
            <a:r>
              <a:rPr lang="ru-RU" sz="18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Появление </a:t>
            </a:r>
            <a:r>
              <a:rPr lang="ru-RU" sz="18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естественным путем или получение нескольких генетически идентичных</a:t>
            </a:r>
            <a:r>
              <a:rPr lang="en-US" sz="18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18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организмов</a:t>
            </a:r>
            <a:r>
              <a:rPr lang="en-US" sz="18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18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путем</a:t>
            </a:r>
            <a:r>
              <a:rPr lang="en-US" sz="18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18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бесполого</a:t>
            </a:r>
            <a:r>
              <a:rPr lang="en-US" sz="18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18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(в том числе</a:t>
            </a:r>
            <a:r>
              <a:rPr lang="en-US" sz="18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18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вегетативного) размножения. Термин «клонирование» в том же смысле нередко применяют и по отношению к клеткам многоклеточных организмов. Клонированием называют также получение нескольких идентичных копий наследственных молекул (молекулярное клонирование). Наконец, клонированием также часто называют биотехнологические методы, используемые для искусственного получения клонов организмов, клеток или молекул. </a:t>
            </a:r>
            <a:r>
              <a:rPr lang="en-US" sz="18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Группа</a:t>
            </a:r>
            <a:r>
              <a:rPr lang="en-US" sz="18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генетически</a:t>
            </a:r>
            <a:r>
              <a:rPr lang="en-US" sz="18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идентичных</a:t>
            </a:r>
            <a:r>
              <a:rPr lang="en-US" sz="18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организмов</a:t>
            </a:r>
            <a:r>
              <a:rPr lang="en-US" sz="18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или</a:t>
            </a:r>
            <a:r>
              <a:rPr lang="en-US" sz="18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клеток — </a:t>
            </a:r>
            <a:r>
              <a:rPr lang="en-US" sz="18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клон</a:t>
            </a:r>
            <a:r>
              <a:rPr lang="en-US" sz="18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sz="1800" dirty="0">
                <a:solidFill>
                  <a:schemeClr val="tx2"/>
                </a:solidFill>
                <a:latin typeface="+mn-lt"/>
                <a:ea typeface="+mn-ea"/>
                <a:cs typeface="+mn-cs"/>
                <a:hlinkClick r:id="rId2" tooltip="&quot;Увеличить&quot; "/>
              </a:rPr>
              <a:t> </a:t>
            </a:r>
            <a:endParaRPr lang="en-US" sz="16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algn="l">
              <a:buNone/>
            </a:pPr>
            <a:endParaRPr lang="en-US" sz="1400" dirty="0"/>
          </a:p>
        </p:txBody>
      </p:sp>
      <p:pic>
        <p:nvPicPr>
          <p:cNvPr id="33794" name="Picture 2" descr="C:\Users\user\Desktop\bio\images (4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3357562"/>
            <a:ext cx="3071834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5" name="Picture 3" descr="C:\Users\user\Desktop\bio\download (2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57562"/>
            <a:ext cx="3357554" cy="1666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6" name="Picture 4" descr="C:\Users\user\Desktop\bio\download (23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000636"/>
            <a:ext cx="2143125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8" name="Picture 6" descr="C:\Users\user\Desktop\bio\download (25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89" y="3357562"/>
            <a:ext cx="2714612" cy="170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9" name="Picture 7" descr="C:\Users\user\Desktop\bio\images (40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28794" y="5000636"/>
            <a:ext cx="2143125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801" name="Picture 9" descr="C:\Users\user\Desktop\bio\images (41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71934" y="5000636"/>
            <a:ext cx="2428875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802" name="Picture 10" descr="C:\Users\user\Desktop\bio\images (42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77000" y="5000636"/>
            <a:ext cx="2667000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074"/>
            <a:ext cx="8186766" cy="7747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dirty="0" smtClean="0"/>
              <a:t>гибридизация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857232"/>
            <a:ext cx="8991600" cy="2143140"/>
          </a:xfrm>
        </p:spPr>
        <p:txBody>
          <a:bodyPr>
            <a:normAutofit lnSpcReduction="10000"/>
          </a:bodyPr>
          <a:lstStyle/>
          <a:p>
            <a:pPr algn="l">
              <a:buNone/>
            </a:pPr>
            <a:r>
              <a:rPr lang="ru-RU" sz="14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       </a:t>
            </a:r>
            <a:r>
              <a:rPr lang="ru-RU" sz="18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Процесс </a:t>
            </a:r>
            <a:r>
              <a:rPr lang="ru-RU" sz="18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образования или получения</a:t>
            </a:r>
            <a:r>
              <a:rPr lang="en-US" sz="18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18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гибридов, в основе которого лежит объединение генетического материала разных клеток в одной клетке. Может осуществляться в пределах одного вида (внутривидовая гибридизация) и между разными</a:t>
            </a:r>
            <a:r>
              <a:rPr lang="en-US" sz="18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18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систематическими</a:t>
            </a:r>
            <a:r>
              <a:rPr lang="en-US" sz="18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18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группами (отдалённая гибридизация, при которой происходит объединение разных</a:t>
            </a:r>
            <a:r>
              <a:rPr lang="en-US" sz="18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18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геномов). </a:t>
            </a:r>
            <a:r>
              <a:rPr lang="ru-RU" sz="18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Для первого поколения гибридов часто характерен</a:t>
            </a:r>
            <a:r>
              <a:rPr lang="en-US" sz="18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18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гетерозис, выражающийся в лучшей приспособляемости, большей плодовитости и жизнеспособности организмов. При отдалённой гибридизации гибриды часто</a:t>
            </a:r>
            <a:r>
              <a:rPr lang="en-US" sz="18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18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стерильны.</a:t>
            </a:r>
            <a:endParaRPr lang="en-US" sz="14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algn="l">
              <a:buNone/>
            </a:pPr>
            <a:endParaRPr lang="en-US" sz="1400" dirty="0"/>
          </a:p>
        </p:txBody>
      </p:sp>
      <p:pic>
        <p:nvPicPr>
          <p:cNvPr id="34818" name="Picture 2" descr="C:\Users\user\Desktop\bio\5335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4786322"/>
            <a:ext cx="6350001" cy="1816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19" name="Picture 3" descr="C:\Users\user\Desktop\bio\images (48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3071810"/>
            <a:ext cx="2505075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1" name="Picture 5" descr="C:\Users\user\Desktop\bio\images (4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799" y="3286124"/>
            <a:ext cx="3505201" cy="1304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2" name="Picture 6" descr="C:\Users\user\Desktop\bio\images (47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429000"/>
            <a:ext cx="3505201" cy="1304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"/>
            <a:ext cx="8186766" cy="77472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Генная инженерия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714356"/>
            <a:ext cx="8991600" cy="1857388"/>
          </a:xfrm>
        </p:spPr>
        <p:txBody>
          <a:bodyPr>
            <a:noAutofit/>
          </a:bodyPr>
          <a:lstStyle/>
          <a:p>
            <a:pPr algn="l">
              <a:buNone/>
            </a:pPr>
            <a:r>
              <a:rPr lang="ru-RU" sz="1800" b="1" dirty="0" smtClean="0">
                <a:solidFill>
                  <a:schemeClr val="tx2"/>
                </a:solidFill>
              </a:rPr>
              <a:t>         Г</a:t>
            </a:r>
            <a:r>
              <a:rPr lang="ru-RU" sz="18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енная инженерия</a:t>
            </a:r>
            <a:r>
              <a:rPr lang="ru-RU" sz="18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 — совокупность приёмов, методов и технологий получения рекомбинантных РНК и ДНК, выделения генов из организма (клеток), осуществления манипуляций с генами и введения их в </a:t>
            </a:r>
            <a:r>
              <a:rPr lang="ru-RU" sz="18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другие организмы</a:t>
            </a:r>
            <a:r>
              <a:rPr lang="ru-RU" sz="18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algn="l">
              <a:buNone/>
            </a:pPr>
            <a:r>
              <a:rPr lang="ru-RU" sz="18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         Генетическая </a:t>
            </a:r>
            <a:r>
              <a:rPr lang="ru-RU" sz="18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инженерия не является наукой в широком смысле, но является инструментом </a:t>
            </a:r>
            <a:r>
              <a:rPr lang="ru-RU" sz="1800" i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биотехнологии</a:t>
            </a:r>
            <a:r>
              <a:rPr lang="ru-RU" sz="18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, используя методы таких биологических наук, как молекулярная и </a:t>
            </a:r>
            <a:r>
              <a:rPr lang="ru-RU" sz="18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клеточная </a:t>
            </a:r>
            <a:r>
              <a:rPr lang="ru-RU" sz="18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биология, цитология, генетика, </a:t>
            </a:r>
            <a:r>
              <a:rPr lang="ru-RU" sz="18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микробиология,</a:t>
            </a:r>
            <a:r>
              <a:rPr lang="ru-RU" sz="18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 вирусология</a:t>
            </a:r>
            <a:r>
              <a:rPr lang="ru-RU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.</a:t>
            </a:r>
            <a:endParaRPr lang="ru-RU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5842" name="Picture 2" descr="C:\Users\user\Desktop\bio\images (5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71810"/>
            <a:ext cx="2543175" cy="1800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3" name="Picture 3" descr="C:\Users\user\Desktop\bio\images (5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5653" y="3214686"/>
            <a:ext cx="2038347" cy="1526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4" name="Picture 4" descr="C:\Users\user\Desktop\bio\images (5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5107768"/>
            <a:ext cx="2000264" cy="1750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5" name="Picture 5" descr="C:\Users\user\Desktop\bio\images (53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1" y="3143248"/>
            <a:ext cx="1500198" cy="1633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6" name="Picture 6" descr="C:\Users\user\Desktop\bio\images (54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8" y="3071810"/>
            <a:ext cx="2000264" cy="1765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7" name="Picture 7" descr="C:\Users\user\Desktop\bio\download (28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067300"/>
            <a:ext cx="2438400" cy="1790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8" name="Picture 8" descr="C:\Users\user\Desktop\bio\download (27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57819" y="5198572"/>
            <a:ext cx="2214578" cy="1473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4282" y="191982"/>
            <a:ext cx="85011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Биотехнология </a:t>
            </a:r>
            <a:r>
              <a:rPr lang="ru-RU" dirty="0" smtClean="0"/>
              <a:t>(от греч. </a:t>
            </a:r>
            <a:r>
              <a:rPr lang="ru-RU" dirty="0" err="1" smtClean="0"/>
              <a:t>bios</a:t>
            </a:r>
            <a:r>
              <a:rPr lang="ru-RU" dirty="0" smtClean="0"/>
              <a:t> - жизнь, </a:t>
            </a:r>
            <a:r>
              <a:rPr lang="ru-RU" dirty="0" err="1" smtClean="0"/>
              <a:t>techne</a:t>
            </a:r>
            <a:r>
              <a:rPr lang="ru-RU" dirty="0" smtClean="0"/>
              <a:t> - искусство, мастерство и </a:t>
            </a:r>
            <a:r>
              <a:rPr lang="ru-RU" dirty="0" err="1" smtClean="0"/>
              <a:t>logos</a:t>
            </a:r>
            <a:r>
              <a:rPr lang="ru-RU" dirty="0" smtClean="0"/>
              <a:t> - слово, учение), использование живых организмов и биологических процессов в производстве. Биотехнология - междисциплинарная отрасль возникла на стыке биологических, химических и технических наук. С развитием биотехнологии связывают решение глобальных проблем человечества - ликвидацию нехватки продовольствия, энергии, минеральных ресурсов, улучшение состояния здравоохранения и качества окружающей среды.</a:t>
            </a:r>
            <a:endParaRPr lang="en-US" dirty="0"/>
          </a:p>
        </p:txBody>
      </p:sp>
      <p:pic>
        <p:nvPicPr>
          <p:cNvPr id="7183" name="Picture 15" descr="C:\Users\user\Desktop\bio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643182"/>
            <a:ext cx="2071702" cy="2071702"/>
          </a:xfrm>
          <a:prstGeom prst="rect">
            <a:avLst/>
          </a:prstGeom>
          <a:noFill/>
        </p:spPr>
      </p:pic>
      <p:pic>
        <p:nvPicPr>
          <p:cNvPr id="7184" name="Picture 16" descr="C:\Users\user\Desktop\bio\images (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4532" y="2428868"/>
            <a:ext cx="3699468" cy="2071702"/>
          </a:xfrm>
          <a:prstGeom prst="rect">
            <a:avLst/>
          </a:prstGeom>
          <a:noFill/>
        </p:spPr>
      </p:pic>
      <p:pic>
        <p:nvPicPr>
          <p:cNvPr id="7185" name="Picture 17" descr="C:\Users\user\Desktop\bio\images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5500678"/>
            <a:ext cx="1357322" cy="1357322"/>
          </a:xfrm>
          <a:prstGeom prst="rect">
            <a:avLst/>
          </a:prstGeom>
          <a:noFill/>
        </p:spPr>
      </p:pic>
      <p:pic>
        <p:nvPicPr>
          <p:cNvPr id="7186" name="Picture 18" descr="C:\Users\user\Desktop\bio\images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80275" y="4795836"/>
            <a:ext cx="2763725" cy="2062164"/>
          </a:xfrm>
          <a:prstGeom prst="rect">
            <a:avLst/>
          </a:prstGeom>
          <a:noFill/>
        </p:spPr>
      </p:pic>
      <p:pic>
        <p:nvPicPr>
          <p:cNvPr id="7187" name="Picture 19" descr="C:\Users\user\Desktop\bio\images (3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5357826"/>
            <a:ext cx="1285884" cy="1344333"/>
          </a:xfrm>
          <a:prstGeom prst="rect">
            <a:avLst/>
          </a:prstGeom>
          <a:noFill/>
        </p:spPr>
      </p:pic>
      <p:pic>
        <p:nvPicPr>
          <p:cNvPr id="7188" name="Picture 20" descr="C:\Users\user\Desktop\bio\images (4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2976" y="4000504"/>
            <a:ext cx="2071702" cy="1367323"/>
          </a:xfrm>
          <a:prstGeom prst="rect">
            <a:avLst/>
          </a:prstGeom>
          <a:noFill/>
        </p:spPr>
      </p:pic>
      <p:pic>
        <p:nvPicPr>
          <p:cNvPr id="7189" name="Picture 21" descr="C:\Users\user\Desktop\bio\images (5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9058" y="5486400"/>
            <a:ext cx="2362200" cy="1371600"/>
          </a:xfrm>
          <a:prstGeom prst="rect">
            <a:avLst/>
          </a:prstGeom>
          <a:noFill/>
        </p:spPr>
      </p:pic>
      <p:pic>
        <p:nvPicPr>
          <p:cNvPr id="7190" name="Picture 22" descr="C:\Users\user\Desktop\bio\images (6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57488" y="3000372"/>
            <a:ext cx="2725923" cy="2071702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85720" y="0"/>
            <a:ext cx="83582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/>
              <a:t>Объектами биотехнологии</a:t>
            </a:r>
            <a:r>
              <a:rPr lang="en-US" sz="1600" dirty="0"/>
              <a:t> </a:t>
            </a:r>
            <a:r>
              <a:rPr lang="ru-RU" sz="1600" dirty="0"/>
              <a:t>служат многочисленные представители групп живых организмов — микроорганизмы (вирусы, бактерии, протисты, дрожжи и др.}, растения, животные, а также изолированные из них клетки и субклеточные структуры (орга-неллы). Биотехнология базируется на протекающих в живых системах физиолого-биохимических процессах, в результате которых осуществляются выделение энергии, синтез и расщепление продуктов метаболизма, формирование химических и структурных компонентов клетки.</a:t>
            </a:r>
            <a:endParaRPr lang="en-US" sz="1600" dirty="0"/>
          </a:p>
          <a:p>
            <a:endParaRPr lang="en-US" sz="1400" dirty="0"/>
          </a:p>
        </p:txBody>
      </p:sp>
      <p:pic>
        <p:nvPicPr>
          <p:cNvPr id="9222" name="Picture 6" descr="C:\Users\user\Desktop\bio\images (1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5286388"/>
            <a:ext cx="2276475" cy="1390650"/>
          </a:xfrm>
          <a:prstGeom prst="rect">
            <a:avLst/>
          </a:prstGeom>
          <a:noFill/>
        </p:spPr>
      </p:pic>
      <p:pic>
        <p:nvPicPr>
          <p:cNvPr id="9223" name="Picture 7" descr="C:\Users\user\Desktop\bio\images (1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4857760"/>
            <a:ext cx="2619375" cy="2000240"/>
          </a:xfrm>
          <a:prstGeom prst="rect">
            <a:avLst/>
          </a:prstGeom>
          <a:noFill/>
        </p:spPr>
      </p:pic>
      <p:pic>
        <p:nvPicPr>
          <p:cNvPr id="9224" name="Picture 8" descr="C:\Users\user\Desktop\bio\download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4857760"/>
            <a:ext cx="2071702" cy="2000240"/>
          </a:xfrm>
          <a:prstGeom prst="rect">
            <a:avLst/>
          </a:prstGeom>
          <a:noFill/>
        </p:spPr>
      </p:pic>
      <p:pic>
        <p:nvPicPr>
          <p:cNvPr id="9225" name="Picture 9" descr="C:\Users\user\Desktop\bio\download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86710" y="1857364"/>
            <a:ext cx="1357290" cy="1500198"/>
          </a:xfrm>
          <a:prstGeom prst="rect">
            <a:avLst/>
          </a:prstGeom>
          <a:noFill/>
        </p:spPr>
      </p:pic>
      <p:pic>
        <p:nvPicPr>
          <p:cNvPr id="9226" name="Picture 10" descr="C:\Users\user\Desktop\bio\1317977716_lekarstvennye-trav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7686" y="4881573"/>
            <a:ext cx="2712849" cy="1976427"/>
          </a:xfrm>
          <a:prstGeom prst="rect">
            <a:avLst/>
          </a:prstGeom>
          <a:noFill/>
        </p:spPr>
      </p:pic>
      <p:pic>
        <p:nvPicPr>
          <p:cNvPr id="9227" name="Picture 11" descr="C:\Users\user\Desktop\bio\1290447267_image06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51109" y="3071810"/>
            <a:ext cx="2092891" cy="2643206"/>
          </a:xfrm>
          <a:prstGeom prst="rect">
            <a:avLst/>
          </a:prstGeom>
          <a:noFill/>
        </p:spPr>
      </p:pic>
      <p:pic>
        <p:nvPicPr>
          <p:cNvPr id="9228" name="Picture 12" descr="C:\Users\user\Desktop\bio\download (3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72330" y="5143512"/>
            <a:ext cx="2071671" cy="1714488"/>
          </a:xfrm>
          <a:prstGeom prst="rect">
            <a:avLst/>
          </a:prstGeom>
          <a:noFill/>
        </p:spPr>
      </p:pic>
      <p:pic>
        <p:nvPicPr>
          <p:cNvPr id="9229" name="Picture 13" descr="C:\Users\user\Desktop\bio\images (8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29190" y="3071810"/>
            <a:ext cx="2143125" cy="2143125"/>
          </a:xfrm>
          <a:prstGeom prst="rect">
            <a:avLst/>
          </a:prstGeom>
          <a:noFill/>
        </p:spPr>
      </p:pic>
      <p:pic>
        <p:nvPicPr>
          <p:cNvPr id="9230" name="Picture 14" descr="C:\Users\user\Desktop\bio\images (9)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43174" y="3000372"/>
            <a:ext cx="2390775" cy="1914525"/>
          </a:xfrm>
          <a:prstGeom prst="rect">
            <a:avLst/>
          </a:prstGeom>
          <a:noFill/>
        </p:spPr>
      </p:pic>
      <p:pic>
        <p:nvPicPr>
          <p:cNvPr id="9231" name="Picture 15" descr="C:\Users\user\Desktop\bio\images (10)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4282" y="3071810"/>
            <a:ext cx="2533650" cy="1809750"/>
          </a:xfrm>
          <a:prstGeom prst="rect">
            <a:avLst/>
          </a:prstGeom>
          <a:noFill/>
        </p:spPr>
      </p:pic>
      <p:pic>
        <p:nvPicPr>
          <p:cNvPr id="9232" name="Picture 16" descr="C:\Users\user\Desktop\bio\images (11)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15010" y="1815343"/>
            <a:ext cx="2428890" cy="1470781"/>
          </a:xfrm>
          <a:prstGeom prst="rect">
            <a:avLst/>
          </a:prstGeom>
          <a:noFill/>
        </p:spPr>
      </p:pic>
      <p:pic>
        <p:nvPicPr>
          <p:cNvPr id="9233" name="Picture 17" descr="C:\Users\user\Desktop\bio\images (12)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357554" y="1816866"/>
            <a:ext cx="2357454" cy="1469258"/>
          </a:xfrm>
          <a:prstGeom prst="rect">
            <a:avLst/>
          </a:prstGeom>
          <a:noFill/>
        </p:spPr>
      </p:pic>
      <p:pic>
        <p:nvPicPr>
          <p:cNvPr id="9234" name="Picture 18" descr="C:\Users\user\Desktop\bio\download (4)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071670" y="1785925"/>
            <a:ext cx="1341845" cy="1500199"/>
          </a:xfrm>
          <a:prstGeom prst="rect">
            <a:avLst/>
          </a:prstGeom>
          <a:noFill/>
        </p:spPr>
      </p:pic>
      <p:pic>
        <p:nvPicPr>
          <p:cNvPr id="9235" name="Picture 19" descr="C:\Users\user\Desktop\bio\images (13)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14282" y="1828802"/>
            <a:ext cx="1876854" cy="1457322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71414"/>
            <a:ext cx="9144000" cy="91440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Основные направления</a:t>
            </a:r>
            <a:endParaRPr lang="en-US" sz="4400" dirty="0"/>
          </a:p>
        </p:txBody>
      </p:sp>
      <p:sp>
        <p:nvSpPr>
          <p:cNvPr id="7" name="Flowchart: Off-page Connector 6"/>
          <p:cNvSpPr/>
          <p:nvPr/>
        </p:nvSpPr>
        <p:spPr bwMode="auto">
          <a:xfrm>
            <a:off x="642910" y="1428736"/>
            <a:ext cx="2500330" cy="2714644"/>
          </a:xfrm>
          <a:prstGeom prst="flowChartOffpageConnector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endParaRPr>
          </a:p>
        </p:txBody>
      </p:sp>
      <p:sp>
        <p:nvSpPr>
          <p:cNvPr id="8" name="Flowchart: Off-page Connector 7"/>
          <p:cNvSpPr/>
          <p:nvPr/>
        </p:nvSpPr>
        <p:spPr bwMode="auto">
          <a:xfrm>
            <a:off x="642910" y="3929090"/>
            <a:ext cx="2500330" cy="2571744"/>
          </a:xfrm>
          <a:prstGeom prst="flowChartOffpageConnector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endParaRPr>
          </a:p>
        </p:txBody>
      </p:sp>
      <p:sp>
        <p:nvSpPr>
          <p:cNvPr id="9" name="Flowchart: Off-page Connector 8"/>
          <p:cNvSpPr/>
          <p:nvPr/>
        </p:nvSpPr>
        <p:spPr bwMode="auto">
          <a:xfrm>
            <a:off x="3500430" y="3929066"/>
            <a:ext cx="2643206" cy="2571744"/>
          </a:xfrm>
          <a:prstGeom prst="flowChartOffpageConnector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endParaRPr>
          </a:p>
        </p:txBody>
      </p:sp>
      <p:sp>
        <p:nvSpPr>
          <p:cNvPr id="10" name="Flowchart: Off-page Connector 9"/>
          <p:cNvSpPr/>
          <p:nvPr/>
        </p:nvSpPr>
        <p:spPr bwMode="auto">
          <a:xfrm>
            <a:off x="6500826" y="3929066"/>
            <a:ext cx="2286016" cy="2571744"/>
          </a:xfrm>
          <a:prstGeom prst="flowChartOffpageConnector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endParaRPr>
          </a:p>
        </p:txBody>
      </p:sp>
      <p:sp>
        <p:nvSpPr>
          <p:cNvPr id="11" name="Flowchart: Off-page Connector 10"/>
          <p:cNvSpPr/>
          <p:nvPr/>
        </p:nvSpPr>
        <p:spPr bwMode="auto">
          <a:xfrm>
            <a:off x="3500430" y="1428736"/>
            <a:ext cx="2643206" cy="2714644"/>
          </a:xfrm>
          <a:prstGeom prst="flowChartOffpageConnector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endParaRPr>
          </a:p>
        </p:txBody>
      </p:sp>
      <p:sp>
        <p:nvSpPr>
          <p:cNvPr id="12" name="Flowchart: Off-page Connector 11"/>
          <p:cNvSpPr/>
          <p:nvPr/>
        </p:nvSpPr>
        <p:spPr bwMode="auto">
          <a:xfrm>
            <a:off x="6429388" y="1428736"/>
            <a:ext cx="2357454" cy="2714644"/>
          </a:xfrm>
          <a:prstGeom prst="flowChartOffpageConnector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endParaRPr>
          </a:p>
        </p:txBody>
      </p:sp>
      <p:pic>
        <p:nvPicPr>
          <p:cNvPr id="8198" name="Picture 6" descr="C:\Users\user\Desktop\bio\vitam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5127" y="1500174"/>
            <a:ext cx="1807401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9" name="Picture 7" descr="C:\Users\user\Desktop\bio\vitamin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60" y="2643182"/>
            <a:ext cx="1214478" cy="1214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00" name="Picture 8" descr="C:\Users\user\Desktop\bio\download (5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4" y="1571612"/>
            <a:ext cx="1516629" cy="849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01" name="Picture 9" descr="C:\Users\user\Desktop\bio\img_c3d2af4786247c39777f1b74a39c081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7620" y="2357430"/>
            <a:ext cx="1887543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02" name="Picture 10" descr="C:\Users\user\Desktop\bio\images (16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10" y="1785926"/>
            <a:ext cx="2521722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03" name="Picture 11" descr="C:\Users\user\Desktop\bio\I_Sicker_Tunnel_Versickerung-Carat-S_Klarwasser_01_ov_4c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28662" y="5072074"/>
            <a:ext cx="1875805" cy="1071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04" name="Picture 12" descr="C:\Users\user\Desktop\bio\images (17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25859" y="4143380"/>
            <a:ext cx="2003067" cy="9286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205" name="Picture 13" descr="C:\Users\user\Desktop\bio\images (18)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00430" y="4357694"/>
            <a:ext cx="2619375" cy="17430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06" name="Picture 14" descr="C:\Users\user\Desktop\bio\images (20)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00826" y="4857760"/>
            <a:ext cx="1510068" cy="1162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07" name="Picture 15" descr="C:\Users\user\Desktop\bio\images (19)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58082" y="4000504"/>
            <a:ext cx="1430601" cy="1071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TextBox 22"/>
          <p:cNvSpPr txBox="1"/>
          <p:nvPr/>
        </p:nvSpPr>
        <p:spPr>
          <a:xfrm>
            <a:off x="6215042" y="905516"/>
            <a:ext cx="292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</a:rPr>
              <a:t>Производство ферментов, витаминов 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71868" y="1000108"/>
            <a:ext cx="2500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err="1" smtClean="0">
                <a:solidFill>
                  <a:schemeClr val="tx2"/>
                </a:solidFill>
              </a:rPr>
              <a:t>Антибиотики,вакцины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7158" y="928670"/>
            <a:ext cx="292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</a:rPr>
              <a:t>Белки и аминокислоты в добавках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6357958"/>
            <a:ext cx="3357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</a:rPr>
              <a:t>Биологическая очистка почвы и воды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86116" y="6407371"/>
            <a:ext cx="3143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</a:rPr>
              <a:t>Защита растений от вредителей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1542930">
            <a:off x="6927154" y="4737252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селекция</a:t>
            </a:r>
            <a:endParaRPr lang="en-US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23" grpId="0"/>
      <p:bldP spid="25" grpId="0"/>
      <p:bldP spid="26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Биотехнология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err="1" smtClean="0"/>
              <a:t>Биоинженерия</a:t>
            </a:r>
            <a:endParaRPr lang="ru-RU" dirty="0" smtClean="0"/>
          </a:p>
          <a:p>
            <a:r>
              <a:rPr lang="ru-RU" dirty="0" smtClean="0"/>
              <a:t>Биомедицина</a:t>
            </a:r>
          </a:p>
          <a:p>
            <a:r>
              <a:rPr lang="ru-RU" dirty="0" err="1" smtClean="0"/>
              <a:t>Наномедицина</a:t>
            </a:r>
            <a:endParaRPr lang="ru-RU" dirty="0" smtClean="0"/>
          </a:p>
          <a:p>
            <a:r>
              <a:rPr lang="ru-RU" dirty="0" err="1" smtClean="0"/>
              <a:t>Биофарматалогия</a:t>
            </a:r>
            <a:endParaRPr lang="ru-RU" dirty="0" smtClean="0"/>
          </a:p>
          <a:p>
            <a:r>
              <a:rPr lang="ru-RU" dirty="0" err="1" smtClean="0"/>
              <a:t>Биоинформатика</a:t>
            </a:r>
            <a:endParaRPr lang="ru-RU" dirty="0" smtClean="0"/>
          </a:p>
          <a:p>
            <a:r>
              <a:rPr lang="ru-RU" dirty="0" smtClean="0"/>
              <a:t>Бионика</a:t>
            </a:r>
          </a:p>
          <a:p>
            <a:r>
              <a:rPr lang="ru-RU" dirty="0" err="1" smtClean="0"/>
              <a:t>Биоремидиация</a:t>
            </a:r>
            <a:endParaRPr lang="ru-RU" dirty="0" smtClean="0"/>
          </a:p>
          <a:p>
            <a:r>
              <a:rPr lang="ru-RU" dirty="0" smtClean="0"/>
              <a:t>Клонирование</a:t>
            </a:r>
          </a:p>
          <a:p>
            <a:r>
              <a:rPr lang="ru-RU" dirty="0" smtClean="0"/>
              <a:t>Гибридизация</a:t>
            </a:r>
          </a:p>
          <a:p>
            <a:r>
              <a:rPr lang="ru-RU" dirty="0" smtClean="0"/>
              <a:t>Генная инженерия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-142900"/>
            <a:ext cx="8382000" cy="709610"/>
          </a:xfrm>
        </p:spPr>
        <p:txBody>
          <a:bodyPr/>
          <a:lstStyle/>
          <a:p>
            <a:pPr algn="ctr"/>
            <a:r>
              <a:rPr lang="ru-RU" b="1" i="1" dirty="0" smtClean="0"/>
              <a:t>биоинженерия</a:t>
            </a:r>
            <a:endParaRPr lang="en-US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428596" y="785794"/>
            <a:ext cx="77867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tx2"/>
                </a:solidFill>
              </a:rPr>
              <a:t>Биоинженерия</a:t>
            </a:r>
            <a:r>
              <a:rPr lang="ru-RU" dirty="0" smtClean="0">
                <a:solidFill>
                  <a:schemeClr val="tx2"/>
                </a:solidFill>
              </a:rPr>
              <a:t> или биомедицинская инженерия</a:t>
            </a:r>
            <a:r>
              <a:rPr lang="en-US" dirty="0" smtClean="0">
                <a:solidFill>
                  <a:schemeClr val="tx2"/>
                </a:solidFill>
              </a:rPr>
              <a:t> </a:t>
            </a:r>
            <a:r>
              <a:rPr lang="ru-RU" dirty="0" smtClean="0">
                <a:solidFill>
                  <a:schemeClr val="tx2"/>
                </a:solidFill>
              </a:rPr>
              <a:t>— это дисциплина, направленная на углубление знаний в области инженерии, биологии и медицины и укрепление здоровья человечества за счет междисциплинарных разработок, которые объединяют в себе инженерные подходы с достижениями биомедицинской науки и клинической практики. 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29696" name="Picture 0" descr="C:\Users\user\Desktop\bio\rg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571744"/>
            <a:ext cx="3048000" cy="2286000"/>
          </a:xfrm>
          <a:prstGeom prst="rect">
            <a:avLst/>
          </a:prstGeom>
          <a:noFill/>
        </p:spPr>
      </p:pic>
      <p:pic>
        <p:nvPicPr>
          <p:cNvPr id="29697" name="Picture 1" descr="C:\Users\user\Desktop\bio\images (2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3000372"/>
            <a:ext cx="2714644" cy="3529023"/>
          </a:xfrm>
          <a:prstGeom prst="rect">
            <a:avLst/>
          </a:prstGeom>
          <a:noFill/>
        </p:spPr>
      </p:pic>
      <p:pic>
        <p:nvPicPr>
          <p:cNvPr id="29698" name="Picture 2" descr="C:\Users\user\Desktop\bio\41d3a3ad9142af0c9e4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2357430"/>
            <a:ext cx="2933697" cy="2500329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214290"/>
            <a:ext cx="8080375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/>
              <a:t>биомедицина</a:t>
            </a:r>
            <a:endParaRPr lang="en-US" sz="4400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500042"/>
            <a:ext cx="8786842" cy="2571768"/>
          </a:xfrm>
        </p:spPr>
        <p:txBody>
          <a:bodyPr>
            <a:normAutofit fontScale="85000" lnSpcReduction="10000"/>
          </a:bodyPr>
          <a:lstStyle/>
          <a:p>
            <a:pPr algn="l"/>
            <a:endParaRPr lang="ru-RU" sz="1400" dirty="0" smtClean="0"/>
          </a:p>
          <a:p>
            <a:pPr algn="l">
              <a:buNone/>
            </a:pPr>
            <a:r>
              <a:rPr lang="ru-RU" sz="2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       Раздел</a:t>
            </a:r>
            <a:r>
              <a:rPr lang="en-US" sz="2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2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медицины, изучающий с теоретических позиций</a:t>
            </a:r>
            <a:r>
              <a:rPr lang="en-US" sz="2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2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организм</a:t>
            </a:r>
            <a:r>
              <a:rPr lang="en-US" sz="2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2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человека, его строение и функцию в</a:t>
            </a:r>
            <a:r>
              <a:rPr lang="en-US" sz="2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2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норме</a:t>
            </a:r>
            <a:r>
              <a:rPr lang="en-US" sz="2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2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и</a:t>
            </a:r>
            <a:r>
              <a:rPr lang="en-US" sz="2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2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патологии, патологические состояния, методы их</a:t>
            </a:r>
            <a:r>
              <a:rPr lang="en-US" sz="2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2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диагностики, коррекции и</a:t>
            </a:r>
            <a:r>
              <a:rPr lang="en-US" sz="2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2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лечения. Биомедицина включает накопленные сведения и исследования, в большей или меньшей степени общие</a:t>
            </a:r>
            <a:r>
              <a:rPr lang="en-US" sz="2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2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медицине,</a:t>
            </a:r>
            <a:r>
              <a:rPr lang="en-US" sz="2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2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ветеринарии,</a:t>
            </a:r>
            <a:r>
              <a:rPr lang="en-US" sz="2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2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стоматологии</a:t>
            </a:r>
            <a:r>
              <a:rPr lang="en-US" sz="2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2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и фундаментальным биологическим наукам, таким, как</a:t>
            </a:r>
            <a:r>
              <a:rPr lang="en-US" sz="2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2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химия,</a:t>
            </a:r>
            <a:r>
              <a:rPr lang="en-US" sz="2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2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биологическая химия,</a:t>
            </a:r>
            <a:r>
              <a:rPr lang="en-US" sz="2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2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биология,</a:t>
            </a:r>
            <a:r>
              <a:rPr lang="en-US" sz="2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2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гистология,</a:t>
            </a:r>
            <a:r>
              <a:rPr lang="en-US" sz="2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2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генетика,</a:t>
            </a:r>
            <a:r>
              <a:rPr lang="en-US" sz="2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2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эмбриология,</a:t>
            </a:r>
            <a:r>
              <a:rPr lang="en-US" sz="2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2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анатомия,</a:t>
            </a:r>
            <a:r>
              <a:rPr lang="en-US" sz="2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2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физиология,</a:t>
            </a:r>
            <a:r>
              <a:rPr lang="en-US" sz="2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2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патология,биомедицинский</a:t>
            </a:r>
            <a:r>
              <a:rPr lang="en-US" sz="2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2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инжиниринг</a:t>
            </a:r>
            <a:r>
              <a:rPr lang="en-US" sz="2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2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,зоология,</a:t>
            </a:r>
            <a:r>
              <a:rPr lang="en-US" sz="2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2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ботаника</a:t>
            </a:r>
            <a:r>
              <a:rPr lang="en-US" sz="2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2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и</a:t>
            </a:r>
            <a:r>
              <a:rPr lang="en-US" sz="2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2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микробиология</a:t>
            </a:r>
            <a:r>
              <a:rPr lang="ru-RU" sz="2200" baseline="30000" dirty="0" smtClean="0"/>
              <a:t>.</a:t>
            </a:r>
            <a:endParaRPr lang="en-US" sz="2200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algn="l">
              <a:buNone/>
            </a:pPr>
            <a:endParaRPr lang="en-US" sz="1400" dirty="0"/>
          </a:p>
        </p:txBody>
      </p:sp>
      <p:pic>
        <p:nvPicPr>
          <p:cNvPr id="21508" name="Picture 4" descr="C:\Users\user\Desktop\bio\download (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857760"/>
            <a:ext cx="2805114" cy="1722257"/>
          </a:xfrm>
          <a:prstGeom prst="rect">
            <a:avLst/>
          </a:prstGeom>
          <a:noFill/>
        </p:spPr>
      </p:pic>
      <p:pic>
        <p:nvPicPr>
          <p:cNvPr id="21509" name="Picture 5" descr="C:\Users\user\Desktop\bio\download (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4857760"/>
            <a:ext cx="2928958" cy="1643074"/>
          </a:xfrm>
          <a:prstGeom prst="rect">
            <a:avLst/>
          </a:prstGeom>
          <a:noFill/>
        </p:spPr>
      </p:pic>
      <p:pic>
        <p:nvPicPr>
          <p:cNvPr id="21510" name="Picture 6" descr="C:\Users\user\Desktop\bio\download (7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071810"/>
            <a:ext cx="2800350" cy="1628775"/>
          </a:xfrm>
          <a:prstGeom prst="rect">
            <a:avLst/>
          </a:prstGeom>
          <a:noFill/>
        </p:spPr>
      </p:pic>
      <p:pic>
        <p:nvPicPr>
          <p:cNvPr id="21511" name="Picture 7" descr="C:\Users\user\Desktop\bio\images (2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3143248"/>
            <a:ext cx="2933700" cy="1552575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наномедицина</a:t>
            </a:r>
            <a:endParaRPr lang="en-US" sz="4800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928670"/>
            <a:ext cx="9144000" cy="1800230"/>
          </a:xfrm>
        </p:spPr>
        <p:txBody>
          <a:bodyPr>
            <a:noAutofit/>
          </a:bodyPr>
          <a:lstStyle/>
          <a:p>
            <a:pPr marL="114300" lvl="1" indent="0">
              <a:buNone/>
            </a:pPr>
            <a:r>
              <a:rPr lang="ru-RU" sz="2000" dirty="0">
                <a:solidFill>
                  <a:schemeClr val="tx2"/>
                </a:solidFill>
                <a:latin typeface="+mn-lt"/>
              </a:rPr>
              <a:t>Слежение, исправление, конструирование и контроль над биологическими системами человека на молекулярном уровне, используя наноустройства и </a:t>
            </a:r>
            <a:r>
              <a:rPr lang="ru-RU" sz="2000" dirty="0" smtClean="0">
                <a:solidFill>
                  <a:schemeClr val="tx2"/>
                </a:solidFill>
                <a:latin typeface="+mn-lt"/>
              </a:rPr>
              <a:t>наноструктуры</a:t>
            </a:r>
            <a:r>
              <a:rPr lang="en-US" sz="2000" dirty="0">
                <a:solidFill>
                  <a:schemeClr val="tx2"/>
                </a:solidFill>
                <a:latin typeface="+mn-lt"/>
              </a:rPr>
              <a:t> </a:t>
            </a:r>
            <a:r>
              <a:rPr lang="ru-RU" sz="2000" dirty="0">
                <a:solidFill>
                  <a:schemeClr val="tx2"/>
                </a:solidFill>
                <a:latin typeface="+mn-lt"/>
              </a:rPr>
              <a:t>В мире уже созданы ряд технологий для наномедицинской отрасли. К ним относятся адресная доставка лекарств к больным </a:t>
            </a:r>
            <a:r>
              <a:rPr lang="ru-RU" sz="2000" dirty="0" smtClean="0">
                <a:solidFill>
                  <a:schemeClr val="tx2"/>
                </a:solidFill>
                <a:latin typeface="+mn-lt"/>
              </a:rPr>
              <a:t>клеткам, </a:t>
            </a:r>
            <a:r>
              <a:rPr lang="ru-RU" sz="2000" dirty="0">
                <a:solidFill>
                  <a:schemeClr val="tx2"/>
                </a:solidFill>
                <a:latin typeface="+mn-lt"/>
              </a:rPr>
              <a:t>лаборатории на </a:t>
            </a:r>
            <a:r>
              <a:rPr lang="ru-RU" sz="2000" dirty="0" smtClean="0">
                <a:solidFill>
                  <a:schemeClr val="tx2"/>
                </a:solidFill>
                <a:latin typeface="+mn-lt"/>
              </a:rPr>
              <a:t>чипе</a:t>
            </a:r>
            <a:r>
              <a:rPr lang="ru-RU" sz="2000" dirty="0">
                <a:solidFill>
                  <a:schemeClr val="tx2"/>
                </a:solidFill>
                <a:latin typeface="+mn-lt"/>
              </a:rPr>
              <a:t>, новые бактерицидные средства.</a:t>
            </a:r>
            <a:endParaRPr lang="en-US" sz="2000" dirty="0">
              <a:solidFill>
                <a:schemeClr val="tx2"/>
              </a:solidFill>
              <a:latin typeface="+mn-lt"/>
            </a:endParaRPr>
          </a:p>
          <a:p>
            <a:pPr marL="114300" lvl="1" indent="0">
              <a:buFont typeface="Wingdings" pitchFamily="2" charset="2"/>
              <a:buNone/>
            </a:pPr>
            <a:endParaRPr lang="en-US" sz="2000" dirty="0"/>
          </a:p>
        </p:txBody>
      </p:sp>
      <p:pic>
        <p:nvPicPr>
          <p:cNvPr id="22532" name="Picture 4" descr="C:\Users\user\Desktop\bio\images (2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2857496"/>
            <a:ext cx="2466975" cy="1643074"/>
          </a:xfrm>
          <a:prstGeom prst="rect">
            <a:avLst/>
          </a:prstGeom>
          <a:noFill/>
        </p:spPr>
      </p:pic>
      <p:pic>
        <p:nvPicPr>
          <p:cNvPr id="22533" name="Picture 5" descr="C:\Users\user\Desktop\bio\download (1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500570"/>
            <a:ext cx="2202672" cy="1785950"/>
          </a:xfrm>
          <a:prstGeom prst="rect">
            <a:avLst/>
          </a:prstGeom>
          <a:noFill/>
        </p:spPr>
      </p:pic>
      <p:pic>
        <p:nvPicPr>
          <p:cNvPr id="22534" name="Picture 6" descr="C:\Users\user\Desktop\bio\download (1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4500570"/>
            <a:ext cx="2871789" cy="1724025"/>
          </a:xfrm>
          <a:prstGeom prst="rect">
            <a:avLst/>
          </a:prstGeom>
          <a:noFill/>
        </p:spPr>
      </p:pic>
      <p:pic>
        <p:nvPicPr>
          <p:cNvPr id="22535" name="Picture 7" descr="C:\Users\user\Desktop\bio\download (15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857496"/>
            <a:ext cx="2214578" cy="1571636"/>
          </a:xfrm>
          <a:prstGeom prst="rect">
            <a:avLst/>
          </a:prstGeom>
          <a:noFill/>
        </p:spPr>
      </p:pic>
      <p:pic>
        <p:nvPicPr>
          <p:cNvPr id="22536" name="Picture 8" descr="C:\Users\user\Desktop\bio\images (23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9322" y="2857496"/>
            <a:ext cx="2867025" cy="1590675"/>
          </a:xfrm>
          <a:prstGeom prst="rect">
            <a:avLst/>
          </a:prstGeom>
          <a:noFill/>
        </p:spPr>
      </p:pic>
      <p:pic>
        <p:nvPicPr>
          <p:cNvPr id="22537" name="Picture 9" descr="C:\Users\user\Desktop\bio\images (24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00364" y="4572008"/>
            <a:ext cx="2471742" cy="1693071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14270"/>
            <a:ext cx="9144000" cy="914400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>биофармакология</a:t>
            </a:r>
            <a:endParaRPr lang="en-US" sz="5400" dirty="0"/>
          </a:p>
        </p:txBody>
      </p:sp>
      <p:sp>
        <p:nvSpPr>
          <p:cNvPr id="12295" name="Rectangle 7"/>
          <p:cNvSpPr>
            <a:spLocks noGrp="1" noChangeArrowheads="1"/>
          </p:cNvSpPr>
          <p:nvPr>
            <p:ph sz="quarter" idx="1"/>
          </p:nvPr>
        </p:nvSpPr>
        <p:spPr>
          <a:xfrm>
            <a:off x="0" y="928670"/>
            <a:ext cx="9144000" cy="171451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          Раздел</a:t>
            </a:r>
            <a:r>
              <a: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фармакологии, который изучает физиологические эффекты, производимые веществами биологического и биотехнологического происхождения. Фактически, биофармакология</a:t>
            </a:r>
            <a:r>
              <a: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— это плод конвергенции двух традиционных наук</a:t>
            </a:r>
            <a:r>
              <a: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—</a:t>
            </a:r>
            <a:r>
              <a: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20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биотехнологии</a:t>
            </a:r>
            <a:r>
              <a:rPr lang="ru-RU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, а именно, той ее ветви, которую именуют «красной», медицинской биотехнологией, и</a:t>
            </a:r>
            <a:r>
              <a: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фармакологии, </a:t>
            </a:r>
            <a:r>
              <a:rPr lang="ru-RU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ранее интересовавшейся лишь низкомолекулярными химическими веществами, в результате взаимного интереса.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>
              <a:buFont typeface="Wingdings" pitchFamily="2" charset="2"/>
              <a:buNone/>
            </a:pPr>
            <a:endParaRPr lang="en-US" sz="1400" dirty="0"/>
          </a:p>
        </p:txBody>
      </p:sp>
      <p:pic>
        <p:nvPicPr>
          <p:cNvPr id="12296" name="Picture 8" descr="C:\Users\user\Desktop\bio\images (2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3071810"/>
            <a:ext cx="2143125" cy="2214578"/>
          </a:xfrm>
          <a:prstGeom prst="rect">
            <a:avLst/>
          </a:prstGeom>
          <a:noFill/>
        </p:spPr>
      </p:pic>
      <p:pic>
        <p:nvPicPr>
          <p:cNvPr id="12297" name="Picture 9" descr="C:\Users\user\Desktop\bio\download (1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928934"/>
            <a:ext cx="2828925" cy="1619250"/>
          </a:xfrm>
          <a:prstGeom prst="rect">
            <a:avLst/>
          </a:prstGeom>
          <a:noFill/>
        </p:spPr>
      </p:pic>
      <p:pic>
        <p:nvPicPr>
          <p:cNvPr id="12298" name="Picture 10" descr="C:\Users\user\Desktop\bio\download (17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4500570"/>
            <a:ext cx="2828925" cy="1619250"/>
          </a:xfrm>
          <a:prstGeom prst="rect">
            <a:avLst/>
          </a:prstGeom>
          <a:noFill/>
        </p:spPr>
      </p:pic>
      <p:pic>
        <p:nvPicPr>
          <p:cNvPr id="12299" name="Picture 11" descr="C:\Users\user\Desktop\bio\images (26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4643446"/>
            <a:ext cx="2428892" cy="1590675"/>
          </a:xfrm>
          <a:prstGeom prst="rect">
            <a:avLst/>
          </a:prstGeom>
          <a:noFill/>
        </p:spPr>
      </p:pic>
      <p:pic>
        <p:nvPicPr>
          <p:cNvPr id="12300" name="Picture 12" descr="C:\Users\user\Desktop\bio\download (18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2857496"/>
            <a:ext cx="2619375" cy="1743075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/>
      <p:bldP spid="12295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284</TotalTime>
  <Words>191</Words>
  <Application>Microsoft Office PowerPoint</Application>
  <PresentationFormat>Экран (4:3)</PresentationFormat>
  <Paragraphs>49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Эркер</vt:lpstr>
      <vt:lpstr>Слайд 1</vt:lpstr>
      <vt:lpstr>Слайд 2</vt:lpstr>
      <vt:lpstr>Слайд 3</vt:lpstr>
      <vt:lpstr>Основные направления</vt:lpstr>
      <vt:lpstr>Биотехнология</vt:lpstr>
      <vt:lpstr>биоинженерия</vt:lpstr>
      <vt:lpstr>биомедицина</vt:lpstr>
      <vt:lpstr>наномедицина</vt:lpstr>
      <vt:lpstr>биофармакология</vt:lpstr>
      <vt:lpstr>Биоинформатика</vt:lpstr>
      <vt:lpstr>бионика</vt:lpstr>
      <vt:lpstr>Биоремедиация   </vt:lpstr>
      <vt:lpstr>Клонирование  </vt:lpstr>
      <vt:lpstr>гибридизация</vt:lpstr>
      <vt:lpstr>Генная инженерия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XTreme.ws</cp:lastModifiedBy>
  <cp:revision>30</cp:revision>
  <cp:lastPrinted>1601-01-01T00:00:00Z</cp:lastPrinted>
  <dcterms:created xsi:type="dcterms:W3CDTF">2013-06-05T15:15:51Z</dcterms:created>
  <dcterms:modified xsi:type="dcterms:W3CDTF">2015-05-24T11:24:01Z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TC010183731033</vt:lpwstr>
  </property>
</Properties>
</file>