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D499568-B842-42FD-8C00-AC607328015F}" type="datetimeFigureOut">
              <a:rPr lang="ru-RU" smtClean="0"/>
              <a:t>07.01.2013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1E6FE792-37D0-4E38-A81C-21EDBC17D6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lus/>
  </p:transition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4648200"/>
            <a:ext cx="7358082" cy="1709758"/>
          </a:xfrm>
        </p:spPr>
        <p:txBody>
          <a:bodyPr/>
          <a:lstStyle/>
          <a:p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Методы генетики человека</a:t>
            </a:r>
          </a:p>
        </p:txBody>
      </p:sp>
      <p:pic>
        <p:nvPicPr>
          <p:cNvPr id="26628" name="Picture 4" descr="http://uainfo.censor.net.ua/uploads/posts/2011-07/1311058413_5mus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0"/>
            <a:ext cx="7315199" cy="4591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571612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Близнецовый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14489"/>
            <a:ext cx="7286644" cy="5143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dirty="0" smtClean="0">
                <a:latin typeface="+mj-lt"/>
              </a:rPr>
              <a:t>Благодаря близнецовому методу, была выяснена наследственная предрасположенность человека к ряду заболеваний: шизофрении, эпилепсии, сахарному диабету и другим.</a:t>
            </a:r>
          </a:p>
          <a:p>
            <a:pPr marL="0" indent="0">
              <a:buNone/>
            </a:pPr>
            <a:r>
              <a:rPr lang="ru-RU" sz="3000" dirty="0" smtClean="0">
                <a:latin typeface="+mj-lt"/>
              </a:rPr>
              <a:t>Наблюдения за монозиготными близнецами дают материал для выяснения роли наследственности и среды в развитии признаков. Причем под внешней средой понимают не только физические факторы среды, но и социальные условия.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Цитогенетический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14488"/>
            <a:ext cx="7286644" cy="5143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300" dirty="0" smtClean="0">
                <a:latin typeface="+mj-lt"/>
              </a:rPr>
              <a:t>Основан на изучении хромосом человека в норме и при патологии. В норме кариотип человека включает 46 хромосом — 22 пары </a:t>
            </a:r>
            <a:r>
              <a:rPr lang="ru-RU" sz="2300" dirty="0" err="1" smtClean="0">
                <a:latin typeface="+mj-lt"/>
              </a:rPr>
              <a:t>аутосом</a:t>
            </a:r>
            <a:r>
              <a:rPr lang="ru-RU" sz="2300" dirty="0" smtClean="0">
                <a:latin typeface="+mj-lt"/>
              </a:rPr>
              <a:t> и две половые хромосомы. Использование данного метода позволило выявить группу болезней, связанных либо с изменением числа хромосом, либо с изменениями их структуры. Такие болезни получили название </a:t>
            </a:r>
            <a:r>
              <a:rPr lang="ru-RU" sz="2300" b="1" dirty="0" smtClean="0">
                <a:latin typeface="+mj-lt"/>
              </a:rPr>
              <a:t>хромосомных</a:t>
            </a:r>
            <a:r>
              <a:rPr lang="ru-RU" sz="2300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ru-RU" sz="2300" dirty="0" smtClean="0">
                <a:latin typeface="+mj-lt"/>
              </a:rPr>
              <a:t>Материалом для </a:t>
            </a:r>
            <a:r>
              <a:rPr lang="ru-RU" sz="2300" dirty="0" err="1" smtClean="0">
                <a:latin typeface="+mj-lt"/>
              </a:rPr>
              <a:t>кариотипического</a:t>
            </a:r>
            <a:r>
              <a:rPr lang="ru-RU" sz="2300" dirty="0" smtClean="0">
                <a:latin typeface="+mj-lt"/>
              </a:rPr>
              <a:t> анализа чаще всего являются лимфоциты крови. Кровь берется у взрослых из вены, у новорожденных — из пальца, мочки уха или пятки. Лимфоциты культивируются в особой питательной среде, в состав которой, в частности, добавлены вещества, «заставляющие» лимфоциты интенсивно делиться митозом. Через некоторое время в культуру клеток добавляют колхицин. Колхицин останавливает митоз на уровне метафазы. Именно во время метафазы хромосомы являются наиболее конденсированными. </a:t>
            </a:r>
            <a:endParaRPr lang="ru-RU" sz="2300" dirty="0" smtClean="0">
              <a:latin typeface="+mj-lt"/>
            </a:endParaRPr>
          </a:p>
          <a:p>
            <a:pPr marL="0" indent="0">
              <a:buNone/>
            </a:pPr>
            <a:r>
              <a:rPr lang="ru-RU" sz="2300" dirty="0" smtClean="0">
                <a:latin typeface="+mj-lt"/>
              </a:rPr>
              <a:t>Далее </a:t>
            </a:r>
            <a:r>
              <a:rPr lang="ru-RU" sz="2300" dirty="0" smtClean="0">
                <a:latin typeface="+mj-lt"/>
              </a:rPr>
              <a:t>клетки переносятся на предметные стекла, сушатся и окрашиваются различными красителями. Окраска может быть а) рутинной (хромосомы окрашиваются равномерно), б) дифференциальной (хромосомы приобретают поперечную </a:t>
            </a:r>
            <a:r>
              <a:rPr lang="ru-RU" sz="2300" dirty="0" err="1" smtClean="0">
                <a:latin typeface="+mj-lt"/>
              </a:rPr>
              <a:t>исчерченность</a:t>
            </a:r>
            <a:r>
              <a:rPr lang="ru-RU" sz="2300" dirty="0" smtClean="0">
                <a:latin typeface="+mj-lt"/>
              </a:rPr>
              <a:t>, причем каждая хромосома имеет индивидуальный рисунок). Рутинная окраска позволяет выявить геномные мутации, определить групповую принадлежность хромосомы, узнать, в какой группе изменилось число хромосом. Дифференциальная окраска позволяет выявить хромосомные мутации, определить хромосому до номера, выяснить вид хромосомной мутации.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Цитогенетический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85926"/>
            <a:ext cx="7286644" cy="221457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В тех случаях, когда необходимо провести </a:t>
            </a:r>
            <a:r>
              <a:rPr lang="ru-RU" dirty="0" err="1" smtClean="0">
                <a:latin typeface="+mj-lt"/>
              </a:rPr>
              <a:t>кариотипический</a:t>
            </a:r>
            <a:r>
              <a:rPr lang="ru-RU" dirty="0" smtClean="0">
                <a:latin typeface="+mj-lt"/>
              </a:rPr>
              <a:t> анализ плода, для культивирования берутся клетки амниотической (околоплодной) жидкости — смесь </a:t>
            </a:r>
            <a:r>
              <a:rPr lang="ru-RU" dirty="0" err="1" smtClean="0">
                <a:latin typeface="+mj-lt"/>
              </a:rPr>
              <a:t>фибробластоподобных</a:t>
            </a:r>
            <a:r>
              <a:rPr lang="ru-RU" dirty="0" smtClean="0">
                <a:latin typeface="+mj-lt"/>
              </a:rPr>
              <a:t> и эпителиальных клеток.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К числу хромосомных заболеваний относятся: синдром </a:t>
            </a:r>
            <a:r>
              <a:rPr lang="ru-RU" dirty="0" err="1" smtClean="0">
                <a:latin typeface="+mj-lt"/>
              </a:rPr>
              <a:t>Клайнфельтера</a:t>
            </a:r>
            <a:r>
              <a:rPr lang="ru-RU" dirty="0" smtClean="0">
                <a:latin typeface="+mj-lt"/>
              </a:rPr>
              <a:t>, </a:t>
            </a:r>
            <a:r>
              <a:rPr lang="ru-RU" dirty="0" err="1" smtClean="0">
                <a:latin typeface="+mj-lt"/>
              </a:rPr>
              <a:t>синдром</a:t>
            </a:r>
            <a:r>
              <a:rPr lang="ru-RU" dirty="0" smtClean="0">
                <a:latin typeface="+mj-lt"/>
              </a:rPr>
              <a:t> Тернера-Шерешевского, синдром Дауна, синдром </a:t>
            </a:r>
            <a:r>
              <a:rPr lang="ru-RU" dirty="0" err="1" smtClean="0">
                <a:latin typeface="+mj-lt"/>
              </a:rPr>
              <a:t>Патау</a:t>
            </a:r>
            <a:r>
              <a:rPr lang="ru-RU" dirty="0" smtClean="0">
                <a:latin typeface="+mj-lt"/>
              </a:rPr>
              <a:t>, </a:t>
            </a:r>
            <a:r>
              <a:rPr lang="ru-RU" dirty="0" err="1" smtClean="0">
                <a:latin typeface="+mj-lt"/>
              </a:rPr>
              <a:t>синдром</a:t>
            </a:r>
            <a:r>
              <a:rPr lang="ru-RU" dirty="0" smtClean="0">
                <a:latin typeface="+mj-lt"/>
              </a:rPr>
              <a:t> Эдвардса и другие.</a:t>
            </a:r>
          </a:p>
          <a:p>
            <a:endParaRPr lang="ru-RU" dirty="0"/>
          </a:p>
        </p:txBody>
      </p:sp>
      <p:pic>
        <p:nvPicPr>
          <p:cNvPr id="7170" name="Picture 2" descr="http://www.gbmt.ru/ru/funds/mutation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4000504"/>
            <a:ext cx="5072066" cy="266917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Цитогенетический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85926"/>
            <a:ext cx="7286644" cy="492922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+mj-lt"/>
              </a:rPr>
              <a:t>Больные с синдромом </a:t>
            </a:r>
            <a:r>
              <a:rPr lang="ru-RU" dirty="0" err="1" smtClean="0">
                <a:latin typeface="+mj-lt"/>
              </a:rPr>
              <a:t>Клайнфельтера</a:t>
            </a:r>
            <a:r>
              <a:rPr lang="ru-RU" dirty="0" smtClean="0">
                <a:latin typeface="+mj-lt"/>
              </a:rPr>
              <a:t> (47, ХХY) всегда мужчины. Они характеризуются недоразвитием половых желез, дегенерацией семенных канальцев, часто умственной отсталостью, высоким ростом (за счет непропорционально длинных ног).</a:t>
            </a:r>
          </a:p>
          <a:p>
            <a:r>
              <a:rPr lang="ru-RU" dirty="0" smtClean="0">
                <a:latin typeface="+mj-lt"/>
              </a:rPr>
              <a:t>Синдром Тернера-Шерешевского (45, Х0) наблюдается у женщин. Он проявляется в замедлении полового созревания, недоразвитии половых желез, аменорее (отсутствии менструаций), бесплодии. Женщины с синдромом Тернера-Шерешевского имеют малый рост, тело диспропорционально — более развита верхняя часть тела, плечи широкие, таз узкий — нижние конечности укорочены, шея короткая со складками, «монголоидный» разрез глаз и ряд других признаков.</a:t>
            </a:r>
          </a:p>
          <a:p>
            <a:r>
              <a:rPr lang="ru-RU" dirty="0" smtClean="0">
                <a:latin typeface="+mj-lt"/>
              </a:rPr>
              <a:t>Синдром Дауна — одна из самых часто встречающихся хромосомных болезней. Она развивается в результате </a:t>
            </a:r>
            <a:r>
              <a:rPr lang="ru-RU" dirty="0" err="1" smtClean="0">
                <a:latin typeface="+mj-lt"/>
              </a:rPr>
              <a:t>трисомии</a:t>
            </a:r>
            <a:r>
              <a:rPr lang="ru-RU" dirty="0" smtClean="0">
                <a:latin typeface="+mj-lt"/>
              </a:rPr>
              <a:t> по 21 хромосоме (47; 21, 21, 21). Болезнь легко диагностируется, так как имеет ряд характерных признаков: укороченные конечности, маленький череп, плоское, широкое переносье, узкие глазные щели с косым разрезом, наличие складки верхнего века, психическая отсталость. Часто наблюдаются и нарушения строения внутренних органов.</a:t>
            </a: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Цитогенетический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85926"/>
            <a:ext cx="7286644" cy="4929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Хромосомные болезни возникают и в результате изменения самих хромосом. Так, </a:t>
            </a:r>
            <a:r>
              <a:rPr lang="ru-RU" dirty="0" err="1" smtClean="0">
                <a:latin typeface="+mj-lt"/>
              </a:rPr>
              <a:t>делеция</a:t>
            </a:r>
            <a:r>
              <a:rPr lang="ru-RU" dirty="0" smtClean="0">
                <a:latin typeface="+mj-lt"/>
              </a:rPr>
              <a:t> </a:t>
            </a:r>
            <a:r>
              <a:rPr lang="ru-RU" i="1" dirty="0" err="1" smtClean="0">
                <a:latin typeface="+mj-lt"/>
              </a:rPr>
              <a:t>р</a:t>
            </a:r>
            <a:r>
              <a:rPr lang="ru-RU" dirty="0" err="1" smtClean="0">
                <a:latin typeface="+mj-lt"/>
              </a:rPr>
              <a:t>-плеча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аутосомы</a:t>
            </a:r>
            <a:r>
              <a:rPr lang="ru-RU" dirty="0" smtClean="0">
                <a:latin typeface="+mj-lt"/>
              </a:rPr>
              <a:t> №5 приводит к развитию синдрома «крик кошки». У детей с этим синдромом нарушается строение гортани, и они в раннем детстве имеют своеобразный «мяукающий» тембр голоса. Кроме того, наблюдается отсталость психомоторного развития и слабоумие.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Чаще всего хромосомные болезни являются результатом мутаций, произошедших в половых клетках одного из родителей.</a:t>
            </a: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28600"/>
            <a:ext cx="7286644" cy="114300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Биохимический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85926"/>
            <a:ext cx="7286644" cy="50720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dirty="0" smtClean="0">
                <a:latin typeface="+mj-lt"/>
              </a:rPr>
              <a:t>Позволяет обнаружить нарушения в обмене веществ, вызванные изменением генов и, как следствие, изменением активности различных ферментов. Наследственные болезни обмена веществ подразделяются на болезни углеводного обмена (сахарный диабет), обмена аминокислот, липидов, минералов и др.</a:t>
            </a:r>
          </a:p>
          <a:p>
            <a:pPr marL="0" indent="0">
              <a:buNone/>
            </a:pPr>
            <a:r>
              <a:rPr lang="ru-RU" sz="2600" dirty="0" err="1" smtClean="0">
                <a:latin typeface="+mj-lt"/>
              </a:rPr>
              <a:t>Фенилкетонурия</a:t>
            </a:r>
            <a:r>
              <a:rPr lang="ru-RU" sz="2600" dirty="0" smtClean="0">
                <a:latin typeface="+mj-lt"/>
              </a:rPr>
              <a:t> относится к болезням аминокислотного обмена. Блокируется превращение незаменимой аминокислоты </a:t>
            </a:r>
            <a:r>
              <a:rPr lang="ru-RU" sz="2600" dirty="0" err="1" smtClean="0">
                <a:latin typeface="+mj-lt"/>
              </a:rPr>
              <a:t>фенилаланин</a:t>
            </a:r>
            <a:r>
              <a:rPr lang="ru-RU" sz="2600" dirty="0" smtClean="0">
                <a:latin typeface="+mj-lt"/>
              </a:rPr>
              <a:t> в тирозин, при этом </a:t>
            </a:r>
            <a:r>
              <a:rPr lang="ru-RU" sz="2600" dirty="0" err="1" smtClean="0">
                <a:latin typeface="+mj-lt"/>
              </a:rPr>
              <a:t>фенилаланин</a:t>
            </a:r>
            <a:r>
              <a:rPr lang="ru-RU" sz="2600" dirty="0" smtClean="0">
                <a:latin typeface="+mj-lt"/>
              </a:rPr>
              <a:t> превращается в </a:t>
            </a:r>
            <a:r>
              <a:rPr lang="ru-RU" sz="2600" dirty="0" err="1" smtClean="0">
                <a:latin typeface="+mj-lt"/>
              </a:rPr>
              <a:t>фенилпировиноградную</a:t>
            </a:r>
            <a:r>
              <a:rPr lang="ru-RU" sz="2600" dirty="0" smtClean="0">
                <a:latin typeface="+mj-lt"/>
              </a:rPr>
              <a:t> кислоту, которая выводится с мочой. Заболевание приводит к быстрому развитию слабоумия у детей. Ранняя диагностика и диета позволяют приостановить развитие заболевания.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28600"/>
            <a:ext cx="72866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Популяционно-статистический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85926"/>
            <a:ext cx="7286644" cy="50720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Это метод изучения распространения наследственных признаков (наследственных заболеваний) в популяциях. Существенным моментом при использовании этого метода является статистическая обработка получаемых данных. Под </a:t>
            </a:r>
            <a:r>
              <a:rPr lang="ru-RU" b="1" dirty="0" smtClean="0">
                <a:latin typeface="+mj-lt"/>
              </a:rPr>
              <a:t>популяцией</a:t>
            </a:r>
            <a:r>
              <a:rPr lang="ru-RU" dirty="0" smtClean="0">
                <a:latin typeface="+mj-lt"/>
              </a:rPr>
              <a:t> понимают совокупность особей одного вида, длительное время обитающих на определенной территории, свободно скрещивающихся друг с другом, имеющих общее происхождение, определенную генетическую структуру и в той или иной степени изолированных от других таких совокупностей особей данного вида. Популяция является не только формой существования вида, но и единицей эволюции, поскольку в основе микроэволюционных процессов, завершающихся образованием вида, лежат генетические преобразования в популяциях.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28600"/>
            <a:ext cx="72866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Популяционно-статистический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85926"/>
            <a:ext cx="7286644" cy="5072074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Изучением генетической структуры популяций занимается особый раздел генетики — </a:t>
            </a:r>
            <a:r>
              <a:rPr lang="ru-RU" b="1" dirty="0" smtClean="0">
                <a:latin typeface="+mj-lt"/>
              </a:rPr>
              <a:t>популяционная генетика</a:t>
            </a:r>
            <a:r>
              <a:rPr lang="ru-RU" dirty="0" smtClean="0">
                <a:latin typeface="+mj-lt"/>
              </a:rPr>
              <a:t>.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У </a:t>
            </a:r>
            <a:r>
              <a:rPr lang="ru-RU" dirty="0" smtClean="0">
                <a:latin typeface="+mj-lt"/>
              </a:rPr>
              <a:t>человека выделяют три типа популяций: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1) </a:t>
            </a:r>
            <a:r>
              <a:rPr lang="ru-RU" dirty="0" err="1" smtClean="0">
                <a:latin typeface="+mj-lt"/>
              </a:rPr>
              <a:t>панмиктические</a:t>
            </a:r>
            <a:r>
              <a:rPr lang="ru-RU" dirty="0" smtClean="0">
                <a:latin typeface="+mj-lt"/>
              </a:rPr>
              <a:t>, 2) </a:t>
            </a:r>
            <a:r>
              <a:rPr lang="ru-RU" dirty="0" err="1" smtClean="0">
                <a:latin typeface="+mj-lt"/>
              </a:rPr>
              <a:t>демы</a:t>
            </a:r>
            <a:r>
              <a:rPr lang="ru-RU" dirty="0" smtClean="0">
                <a:latin typeface="+mj-lt"/>
              </a:rPr>
              <a:t>, 3) </a:t>
            </a:r>
            <a:r>
              <a:rPr lang="ru-RU" dirty="0" err="1" smtClean="0">
                <a:latin typeface="+mj-lt"/>
              </a:rPr>
              <a:t>изоляты</a:t>
            </a:r>
            <a:r>
              <a:rPr lang="ru-RU" dirty="0" smtClean="0">
                <a:latin typeface="+mj-lt"/>
              </a:rPr>
              <a:t>, которые отличаются друг от друга численностью, частотой внутригрупповых браков, долей иммигрантов, приростом населения. Население крупного города соответствует </a:t>
            </a:r>
            <a:r>
              <a:rPr lang="ru-RU" dirty="0" err="1" smtClean="0">
                <a:latin typeface="+mj-lt"/>
              </a:rPr>
              <a:t>панмиктической</a:t>
            </a:r>
            <a:r>
              <a:rPr lang="ru-RU" dirty="0" smtClean="0">
                <a:latin typeface="+mj-lt"/>
              </a:rPr>
              <a:t> популяции.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В </a:t>
            </a:r>
            <a:r>
              <a:rPr lang="ru-RU" dirty="0" smtClean="0">
                <a:latin typeface="+mj-lt"/>
              </a:rPr>
              <a:t>генетическую характеристику любой популяции входят следующие показатели: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1) </a:t>
            </a:r>
            <a:r>
              <a:rPr lang="ru-RU" b="1" dirty="0" smtClean="0">
                <a:latin typeface="+mj-lt"/>
              </a:rPr>
              <a:t>генофонд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(совокупность генотипов всех особей популяции),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) частоты генов,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3</a:t>
            </a:r>
            <a:r>
              <a:rPr lang="ru-RU" dirty="0" smtClean="0">
                <a:latin typeface="+mj-lt"/>
              </a:rPr>
              <a:t>) частоты генотипов,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4</a:t>
            </a:r>
            <a:r>
              <a:rPr lang="ru-RU" dirty="0" smtClean="0">
                <a:latin typeface="+mj-lt"/>
              </a:rPr>
              <a:t>) частоты фенотипов, система браков,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5</a:t>
            </a:r>
            <a:r>
              <a:rPr lang="ru-RU" dirty="0" smtClean="0">
                <a:latin typeface="+mj-lt"/>
              </a:rPr>
              <a:t>) факторы, изменяющие частоты генов.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Для </a:t>
            </a:r>
            <a:r>
              <a:rPr lang="ru-RU" dirty="0" smtClean="0">
                <a:latin typeface="+mj-lt"/>
              </a:rPr>
              <a:t>выяснения частот встречаемости тех или иных генов и генотипов используется </a:t>
            </a:r>
            <a:r>
              <a:rPr lang="ru-RU" b="1" dirty="0" smtClean="0">
                <a:latin typeface="+mj-lt"/>
              </a:rPr>
              <a:t>закон </a:t>
            </a:r>
            <a:r>
              <a:rPr lang="ru-RU" b="1" dirty="0" err="1" smtClean="0">
                <a:latin typeface="+mj-lt"/>
              </a:rPr>
              <a:t>Харди-Вайнберга</a:t>
            </a:r>
            <a:r>
              <a:rPr lang="ru-RU" dirty="0" smtClean="0">
                <a:latin typeface="+mj-lt"/>
              </a:rPr>
              <a:t>.</a:t>
            </a: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28600"/>
            <a:ext cx="7286644" cy="1143000"/>
          </a:xfrm>
        </p:spPr>
        <p:txBody>
          <a:bodyPr>
            <a:normAutofit/>
          </a:bodyPr>
          <a:lstStyle/>
          <a:p>
            <a:pPr algn="ctr"/>
            <a:r>
              <a:rPr lang="ru-RU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Закон </a:t>
            </a:r>
            <a:r>
              <a:rPr lang="ru-RU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Харди-Вайнберга</a:t>
            </a:r>
            <a:endParaRPr lang="ru-RU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785926"/>
            <a:ext cx="7215206" cy="50720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В идеальной популяции из поколения в поколение сохраняется строго определенное соотношение частот доминантных и рецессивных генов (1), а также соотношение частот генотипических классов особей (2).</a:t>
            </a:r>
          </a:p>
          <a:p>
            <a:pPr marL="2066925" indent="0">
              <a:buNone/>
            </a:pPr>
            <a:r>
              <a:rPr lang="ru-RU" sz="2800" b="1" i="1" dirty="0" err="1" smtClean="0">
                <a:latin typeface="+mj-lt"/>
              </a:rPr>
              <a:t>p</a:t>
            </a:r>
            <a:r>
              <a:rPr lang="ru-RU" sz="2800" b="1" dirty="0" smtClean="0">
                <a:latin typeface="+mj-lt"/>
              </a:rPr>
              <a:t> + </a:t>
            </a:r>
            <a:r>
              <a:rPr lang="ru-RU" sz="2800" b="1" i="1" dirty="0" err="1" smtClean="0">
                <a:latin typeface="+mj-lt"/>
              </a:rPr>
              <a:t>q</a:t>
            </a:r>
            <a:r>
              <a:rPr lang="ru-RU" sz="2800" b="1" dirty="0" smtClean="0">
                <a:latin typeface="+mj-lt"/>
              </a:rPr>
              <a:t> = 1,   (1)</a:t>
            </a:r>
            <a:br>
              <a:rPr lang="ru-RU" sz="2800" b="1" dirty="0" smtClean="0">
                <a:latin typeface="+mj-lt"/>
              </a:rPr>
            </a:br>
            <a:r>
              <a:rPr lang="ru-RU" sz="2800" b="1" i="1" dirty="0" smtClean="0">
                <a:latin typeface="+mj-lt"/>
              </a:rPr>
              <a:t>р</a:t>
            </a:r>
            <a:r>
              <a:rPr lang="ru-RU" sz="2800" b="1" baseline="30000" dirty="0" smtClean="0">
                <a:latin typeface="+mj-lt"/>
              </a:rPr>
              <a:t>2</a:t>
            </a:r>
            <a:r>
              <a:rPr lang="ru-RU" sz="2800" b="1" dirty="0" smtClean="0">
                <a:latin typeface="+mj-lt"/>
              </a:rPr>
              <a:t> + 2</a:t>
            </a:r>
            <a:r>
              <a:rPr lang="ru-RU" sz="2800" b="1" i="1" dirty="0" smtClean="0">
                <a:latin typeface="+mj-lt"/>
              </a:rPr>
              <a:t>pq</a:t>
            </a:r>
            <a:r>
              <a:rPr lang="ru-RU" sz="2800" b="1" dirty="0" smtClean="0">
                <a:latin typeface="+mj-lt"/>
              </a:rPr>
              <a:t> + </a:t>
            </a:r>
            <a:r>
              <a:rPr lang="ru-RU" sz="2800" b="1" i="1" dirty="0" smtClean="0">
                <a:latin typeface="+mj-lt"/>
              </a:rPr>
              <a:t>q</a:t>
            </a:r>
            <a:r>
              <a:rPr lang="ru-RU" sz="2800" b="1" baseline="30000" dirty="0" smtClean="0">
                <a:latin typeface="+mj-lt"/>
              </a:rPr>
              <a:t>2</a:t>
            </a:r>
            <a:r>
              <a:rPr lang="ru-RU" sz="2800" b="1" dirty="0" smtClean="0">
                <a:latin typeface="+mj-lt"/>
              </a:rPr>
              <a:t> = 1,   (2</a:t>
            </a:r>
            <a:r>
              <a:rPr lang="ru-RU" sz="2800" b="1" dirty="0" smtClean="0">
                <a:latin typeface="+mj-lt"/>
              </a:rPr>
              <a:t>)</a:t>
            </a:r>
          </a:p>
          <a:p>
            <a:pPr marL="2066925" indent="0">
              <a:buNone/>
            </a:pPr>
            <a:endParaRPr lang="ru-RU" sz="2800" b="1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где </a:t>
            </a:r>
            <a:r>
              <a:rPr lang="ru-RU" i="1" dirty="0" err="1" smtClean="0">
                <a:latin typeface="+mj-lt"/>
              </a:rPr>
              <a:t>p</a:t>
            </a:r>
            <a:r>
              <a:rPr lang="ru-RU" dirty="0" smtClean="0">
                <a:latin typeface="+mj-lt"/>
              </a:rPr>
              <a:t> — частота встречаемости доминантного гена А; </a:t>
            </a:r>
            <a:r>
              <a:rPr lang="ru-RU" i="1" dirty="0" err="1" smtClean="0">
                <a:latin typeface="+mj-lt"/>
              </a:rPr>
              <a:t>q</a:t>
            </a:r>
            <a:r>
              <a:rPr lang="ru-RU" dirty="0" smtClean="0">
                <a:latin typeface="+mj-lt"/>
              </a:rPr>
              <a:t> — частота встречаемости рецессивного гена а;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>
                <a:latin typeface="+mj-lt"/>
              </a:rPr>
              <a:t>р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— частота встречаемости </a:t>
            </a:r>
            <a:r>
              <a:rPr lang="ru-RU" dirty="0" err="1" smtClean="0">
                <a:latin typeface="+mj-lt"/>
              </a:rPr>
              <a:t>гомозигот</a:t>
            </a:r>
            <a:r>
              <a:rPr lang="ru-RU" dirty="0" smtClean="0">
                <a:latin typeface="+mj-lt"/>
              </a:rPr>
              <a:t> по доминанте АА;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+mj-lt"/>
              </a:rPr>
              <a:t>2</a:t>
            </a:r>
            <a:r>
              <a:rPr lang="ru-RU" i="1" dirty="0" smtClean="0">
                <a:latin typeface="+mj-lt"/>
              </a:rPr>
              <a:t>pq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— частота встречаемости </a:t>
            </a:r>
            <a:r>
              <a:rPr lang="ru-RU" dirty="0" err="1" smtClean="0">
                <a:latin typeface="+mj-lt"/>
              </a:rPr>
              <a:t>гетерозигот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Аа</a:t>
            </a:r>
            <a:r>
              <a:rPr lang="ru-RU" dirty="0" smtClean="0">
                <a:latin typeface="+mj-lt"/>
              </a:rPr>
              <a:t>; </a:t>
            </a:r>
            <a:endParaRPr lang="ru-RU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>
                <a:latin typeface="+mj-lt"/>
              </a:rPr>
              <a:t>q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— частота встречаемости </a:t>
            </a:r>
            <a:r>
              <a:rPr lang="ru-RU" dirty="0" err="1" smtClean="0">
                <a:latin typeface="+mj-lt"/>
              </a:rPr>
              <a:t>гомозигот</a:t>
            </a:r>
            <a:r>
              <a:rPr lang="ru-RU" dirty="0" smtClean="0">
                <a:latin typeface="+mj-lt"/>
              </a:rPr>
              <a:t> по </a:t>
            </a:r>
            <a:r>
              <a:rPr lang="ru-RU" dirty="0" err="1" smtClean="0">
                <a:latin typeface="+mj-lt"/>
              </a:rPr>
              <a:t>рецессиву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аа</a:t>
            </a:r>
            <a:r>
              <a:rPr lang="ru-RU" dirty="0" smtClean="0">
                <a:latin typeface="+mj-lt"/>
              </a:rPr>
              <a:t>.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28600"/>
            <a:ext cx="7286644" cy="1143000"/>
          </a:xfrm>
        </p:spPr>
        <p:txBody>
          <a:bodyPr>
            <a:normAutofit/>
          </a:bodyPr>
          <a:lstStyle/>
          <a:p>
            <a:pPr algn="ctr"/>
            <a:r>
              <a:rPr lang="ru-RU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Закон </a:t>
            </a:r>
            <a:r>
              <a:rPr lang="ru-RU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Харди-Вайнберга</a:t>
            </a:r>
            <a:endParaRPr lang="ru-RU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785926"/>
            <a:ext cx="7215206" cy="50720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Идеальной популяцией является достаточно большая, </a:t>
            </a:r>
            <a:r>
              <a:rPr lang="ru-RU" dirty="0" err="1" smtClean="0">
                <a:latin typeface="+mj-lt"/>
              </a:rPr>
              <a:t>панмиктическая</a:t>
            </a:r>
            <a:r>
              <a:rPr lang="ru-RU" dirty="0" smtClean="0">
                <a:latin typeface="+mj-lt"/>
              </a:rPr>
              <a:t> (</a:t>
            </a:r>
            <a:r>
              <a:rPr lang="ru-RU" dirty="0" err="1" smtClean="0">
                <a:latin typeface="+mj-lt"/>
              </a:rPr>
              <a:t>панмиксия</a:t>
            </a:r>
            <a:r>
              <a:rPr lang="ru-RU" dirty="0" smtClean="0">
                <a:latin typeface="+mj-lt"/>
              </a:rPr>
              <a:t> — свободное скрещивание) популяция, в которой отсутствуют мутационный процесс, естественный отбор и другие факторы, нарушающие равновесие генов. Понятно, что идеальных популяций в природе не существует, в реальных популяциях закон </a:t>
            </a:r>
            <a:r>
              <a:rPr lang="ru-RU" dirty="0" err="1" smtClean="0">
                <a:latin typeface="+mj-lt"/>
              </a:rPr>
              <a:t>Харди-Вайнберга</a:t>
            </a:r>
            <a:r>
              <a:rPr lang="ru-RU" dirty="0" smtClean="0">
                <a:latin typeface="+mj-lt"/>
              </a:rPr>
              <a:t> используется с поправками.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Закон </a:t>
            </a:r>
            <a:r>
              <a:rPr lang="ru-RU" dirty="0" err="1" smtClean="0">
                <a:latin typeface="+mj-lt"/>
              </a:rPr>
              <a:t>Харди-Вайнберга</a:t>
            </a:r>
            <a:r>
              <a:rPr lang="ru-RU" dirty="0" smtClean="0">
                <a:latin typeface="+mj-lt"/>
              </a:rPr>
              <a:t>, в частности, используется для примерного подсчета носителей рецессивных генов наследственных заболеваний. </a:t>
            </a:r>
            <a:endParaRPr lang="ru-RU" dirty="0" smtClean="0">
              <a:latin typeface="+mj-lt"/>
            </a:endParaRP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Например</a:t>
            </a:r>
            <a:r>
              <a:rPr lang="ru-RU" dirty="0" smtClean="0">
                <a:latin typeface="+mj-lt"/>
              </a:rPr>
              <a:t>, известно, что в данной популяции </a:t>
            </a:r>
            <a:r>
              <a:rPr lang="ru-RU" dirty="0" err="1" smtClean="0">
                <a:latin typeface="+mj-lt"/>
              </a:rPr>
              <a:t>фенилкетонурия</a:t>
            </a:r>
            <a:r>
              <a:rPr lang="ru-RU" dirty="0" smtClean="0">
                <a:latin typeface="+mj-lt"/>
              </a:rPr>
              <a:t> встречается с частотой 1:10000. </a:t>
            </a:r>
            <a:r>
              <a:rPr lang="ru-RU" dirty="0" err="1" smtClean="0">
                <a:latin typeface="+mj-lt"/>
              </a:rPr>
              <a:t>Фенилкетонурия</a:t>
            </a:r>
            <a:r>
              <a:rPr lang="ru-RU" dirty="0" smtClean="0">
                <a:latin typeface="+mj-lt"/>
              </a:rPr>
              <a:t> наследуется по аутосомно-рецессивному типу, следовательно, больные </a:t>
            </a:r>
            <a:r>
              <a:rPr lang="ru-RU" dirty="0" err="1" smtClean="0">
                <a:latin typeface="+mj-lt"/>
              </a:rPr>
              <a:t>фенилкетонурией</a:t>
            </a:r>
            <a:r>
              <a:rPr lang="ru-RU" dirty="0" smtClean="0">
                <a:latin typeface="+mj-lt"/>
              </a:rPr>
              <a:t> имеют генотип </a:t>
            </a:r>
            <a:r>
              <a:rPr lang="ru-RU" dirty="0" err="1" smtClean="0">
                <a:latin typeface="+mj-lt"/>
              </a:rPr>
              <a:t>аа</a:t>
            </a:r>
            <a:r>
              <a:rPr lang="ru-RU" dirty="0" smtClean="0">
                <a:latin typeface="+mj-lt"/>
              </a:rPr>
              <a:t>, то есть </a:t>
            </a:r>
            <a:r>
              <a:rPr lang="ru-RU" i="1" dirty="0" smtClean="0">
                <a:latin typeface="+mj-lt"/>
              </a:rPr>
              <a:t>q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 = 0,0001. Отсюда: </a:t>
            </a:r>
            <a:r>
              <a:rPr lang="ru-RU" i="1" dirty="0" err="1" smtClean="0">
                <a:latin typeface="+mj-lt"/>
              </a:rPr>
              <a:t>q</a:t>
            </a:r>
            <a:r>
              <a:rPr lang="ru-RU" dirty="0" smtClean="0">
                <a:latin typeface="+mj-lt"/>
              </a:rPr>
              <a:t> = 0,01; </a:t>
            </a:r>
            <a:r>
              <a:rPr lang="ru-RU" i="1" dirty="0" err="1" smtClean="0">
                <a:latin typeface="+mj-lt"/>
              </a:rPr>
              <a:t>p</a:t>
            </a:r>
            <a:r>
              <a:rPr lang="ru-RU" dirty="0" smtClean="0">
                <a:latin typeface="+mj-lt"/>
              </a:rPr>
              <a:t> = 1 - 0,01 = 0,99. Носители рецессивного гена имеют генотип </a:t>
            </a:r>
            <a:r>
              <a:rPr lang="ru-RU" dirty="0" err="1" smtClean="0">
                <a:latin typeface="+mj-lt"/>
              </a:rPr>
              <a:t>Аа</a:t>
            </a:r>
            <a:r>
              <a:rPr lang="ru-RU" dirty="0" smtClean="0">
                <a:latin typeface="+mj-lt"/>
              </a:rPr>
              <a:t>, то есть являются </a:t>
            </a:r>
            <a:r>
              <a:rPr lang="ru-RU" dirty="0" err="1" smtClean="0">
                <a:latin typeface="+mj-lt"/>
              </a:rPr>
              <a:t>гетерозиготами</a:t>
            </a:r>
            <a:r>
              <a:rPr lang="ru-RU" dirty="0" smtClean="0">
                <a:latin typeface="+mj-lt"/>
              </a:rPr>
              <a:t>. Частота встречаемости </a:t>
            </a:r>
            <a:r>
              <a:rPr lang="ru-RU" dirty="0" err="1" smtClean="0">
                <a:latin typeface="+mj-lt"/>
              </a:rPr>
              <a:t>гетерозигот</a:t>
            </a:r>
            <a:r>
              <a:rPr lang="ru-RU" dirty="0" smtClean="0">
                <a:latin typeface="+mj-lt"/>
              </a:rPr>
              <a:t> (2</a:t>
            </a:r>
            <a:r>
              <a:rPr lang="ru-RU" i="1" dirty="0" smtClean="0">
                <a:latin typeface="+mj-lt"/>
              </a:rPr>
              <a:t>pq</a:t>
            </a:r>
            <a:r>
              <a:rPr lang="ru-RU" dirty="0" smtClean="0">
                <a:latin typeface="+mj-lt"/>
              </a:rPr>
              <a:t>) составляет 2 · 0,99 · 0,01 ≈ 0,02. </a:t>
            </a:r>
            <a:endParaRPr lang="ru-RU" dirty="0" smtClean="0">
              <a:latin typeface="+mj-lt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+mj-lt"/>
              </a:rPr>
              <a:t>Вывод</a:t>
            </a:r>
            <a:r>
              <a:rPr lang="ru-RU" b="1" i="1" u="sng" dirty="0" smtClean="0">
                <a:latin typeface="+mj-lt"/>
              </a:rPr>
              <a:t>:</a:t>
            </a:r>
            <a:r>
              <a:rPr lang="ru-RU" dirty="0" smtClean="0">
                <a:latin typeface="+mj-lt"/>
              </a:rPr>
              <a:t> в данной популяции около 2% населения — носители гена </a:t>
            </a:r>
            <a:r>
              <a:rPr lang="ru-RU" dirty="0" err="1" smtClean="0">
                <a:latin typeface="+mj-lt"/>
              </a:rPr>
              <a:t>фенилкетонурии</a:t>
            </a:r>
            <a:r>
              <a:rPr lang="ru-RU" dirty="0" smtClean="0">
                <a:latin typeface="+mj-lt"/>
              </a:rPr>
              <a:t>. Заодно можно подсчитать частоту встречаемости </a:t>
            </a:r>
            <a:r>
              <a:rPr lang="ru-RU" dirty="0" err="1" smtClean="0">
                <a:latin typeface="+mj-lt"/>
              </a:rPr>
              <a:t>гомозигот</a:t>
            </a:r>
            <a:r>
              <a:rPr lang="ru-RU" dirty="0" smtClean="0">
                <a:latin typeface="+mj-lt"/>
              </a:rPr>
              <a:t> по доминанте (АА): </a:t>
            </a:r>
            <a:r>
              <a:rPr lang="ru-RU" i="1" dirty="0" smtClean="0">
                <a:latin typeface="+mj-lt"/>
              </a:rPr>
              <a:t>p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 = 0,992, чуть меньше 98%.</a:t>
            </a:r>
          </a:p>
          <a:p>
            <a:pPr marL="0" indent="0">
              <a:buNone/>
            </a:pP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85919" y="642918"/>
            <a:ext cx="7358082" cy="5786478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Char char="ü"/>
            </a:pPr>
            <a:r>
              <a:rPr lang="ru-RU" sz="3000" b="1" dirty="0">
                <a:latin typeface="+mj-lt"/>
              </a:rPr>
              <a:t>Для генетических исследований человек является неудобным объектом, так как у человека: </a:t>
            </a:r>
            <a:endParaRPr lang="ru-RU" sz="3000" b="1" dirty="0" smtClean="0">
              <a:latin typeface="+mj-lt"/>
            </a:endParaRPr>
          </a:p>
          <a:p>
            <a:pPr marL="0" indent="0">
              <a:buNone/>
            </a:pPr>
            <a:r>
              <a:rPr lang="ru-RU" sz="2800" dirty="0" smtClean="0">
                <a:latin typeface="+mj-lt"/>
              </a:rPr>
              <a:t>невозможно </a:t>
            </a:r>
            <a:r>
              <a:rPr lang="ru-RU" sz="2800" dirty="0">
                <a:latin typeface="+mj-lt"/>
              </a:rPr>
              <a:t>экспериментальное скрещивание; </a:t>
            </a:r>
            <a:endParaRPr lang="ru-RU" sz="2800" dirty="0" smtClean="0">
              <a:latin typeface="+mj-lt"/>
            </a:endParaRPr>
          </a:p>
          <a:p>
            <a:pPr marL="0" indent="0">
              <a:buNone/>
            </a:pPr>
            <a:r>
              <a:rPr lang="ru-RU" sz="2800" dirty="0" smtClean="0">
                <a:latin typeface="+mj-lt"/>
              </a:rPr>
              <a:t>большое </a:t>
            </a:r>
            <a:r>
              <a:rPr lang="ru-RU" sz="2800" dirty="0">
                <a:latin typeface="+mj-lt"/>
              </a:rPr>
              <a:t>количество хромосом; </a:t>
            </a:r>
            <a:endParaRPr lang="ru-RU" sz="2800" dirty="0" smtClean="0">
              <a:latin typeface="+mj-lt"/>
            </a:endParaRPr>
          </a:p>
          <a:p>
            <a:pPr marL="0" indent="0">
              <a:buNone/>
            </a:pPr>
            <a:r>
              <a:rPr lang="ru-RU" sz="2800" dirty="0" smtClean="0">
                <a:latin typeface="+mj-lt"/>
              </a:rPr>
              <a:t>поздно </a:t>
            </a:r>
            <a:r>
              <a:rPr lang="ru-RU" sz="2800" dirty="0">
                <a:latin typeface="+mj-lt"/>
              </a:rPr>
              <a:t>наступает половая зрелость; </a:t>
            </a:r>
            <a:endParaRPr lang="ru-RU" sz="2800" dirty="0" smtClean="0">
              <a:latin typeface="+mj-lt"/>
            </a:endParaRPr>
          </a:p>
          <a:p>
            <a:pPr marL="0" indent="0">
              <a:buNone/>
            </a:pPr>
            <a:r>
              <a:rPr lang="ru-RU" sz="2800" dirty="0" smtClean="0">
                <a:latin typeface="+mj-lt"/>
              </a:rPr>
              <a:t>малое </a:t>
            </a:r>
            <a:r>
              <a:rPr lang="ru-RU" sz="2800" dirty="0">
                <a:latin typeface="+mj-lt"/>
              </a:rPr>
              <a:t>число потомков в каждой семье; </a:t>
            </a:r>
            <a:endParaRPr lang="ru-RU" sz="2800" dirty="0" smtClean="0">
              <a:latin typeface="+mj-lt"/>
            </a:endParaRPr>
          </a:p>
          <a:p>
            <a:pPr marL="0" indent="0">
              <a:buNone/>
            </a:pPr>
            <a:r>
              <a:rPr lang="ru-RU" sz="2800" dirty="0" smtClean="0">
                <a:latin typeface="+mj-lt"/>
              </a:rPr>
              <a:t>н</a:t>
            </a:r>
            <a:r>
              <a:rPr lang="ru-RU" sz="2800" dirty="0" smtClean="0">
                <a:latin typeface="+mj-lt"/>
              </a:rPr>
              <a:t>евозможно </a:t>
            </a:r>
            <a:r>
              <a:rPr lang="ru-RU" sz="2800" dirty="0">
                <a:latin typeface="+mj-lt"/>
              </a:rPr>
              <a:t>уравнивание условий жизни для потомства.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3000" b="1" dirty="0">
                <a:latin typeface="+mj-lt"/>
              </a:rPr>
              <a:t>В генетике человека используется ряд методов исследования.</a:t>
            </a:r>
          </a:p>
          <a:p>
            <a:pPr>
              <a:buFont typeface="Wingdings" pitchFamily="2" charset="2"/>
              <a:buChar char="ü"/>
            </a:pPr>
            <a:endParaRPr lang="ru-RU" sz="2800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28600"/>
            <a:ext cx="7286644" cy="1143000"/>
          </a:xfrm>
        </p:spPr>
        <p:txBody>
          <a:bodyPr>
            <a:normAutofit/>
          </a:bodyPr>
          <a:lstStyle/>
          <a:p>
            <a:pPr algn="ctr"/>
            <a:r>
              <a:rPr lang="ru-RU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Закон </a:t>
            </a:r>
            <a:r>
              <a:rPr lang="ru-RU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Харди-Вайнберга</a:t>
            </a:r>
            <a:endParaRPr lang="ru-RU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785926"/>
            <a:ext cx="7215206" cy="5072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+mj-lt"/>
              </a:rPr>
              <a:t>Изменение равновесия генотипов и аллелей в </a:t>
            </a:r>
            <a:r>
              <a:rPr lang="ru-RU" sz="2400" dirty="0" err="1" smtClean="0">
                <a:latin typeface="+mj-lt"/>
              </a:rPr>
              <a:t>панмиктической</a:t>
            </a:r>
            <a:r>
              <a:rPr lang="ru-RU" sz="2400" dirty="0" smtClean="0">
                <a:latin typeface="+mj-lt"/>
              </a:rPr>
              <a:t> популяции происходит под влиянием постоянно действующих факторов, к которым относятся: мутационный процесс, популяционные волны, изоляция, естественный отбор, дрейф генов, эмиграция, иммиграция, инбридинг. Именно благодаря этим явлениям возникает элементарное эволюционное явление — изменение генетического состава популяции, являющееся начальным этапом процесса видообразования.</a:t>
            </a:r>
          </a:p>
          <a:p>
            <a:pPr marL="0" indent="0">
              <a:buNone/>
            </a:pP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714489"/>
            <a:ext cx="9144000" cy="51435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Генетика человека — одна из наиболее интенсивно развивающихся отраслей науки. Она является теоретической основой медицины, раскрывает биологические основы наследственных заболеваний. Знание генетической природы заболеваний позволяет вовремя поставить точный диагноз и осуществить нужное лечение.</a:t>
            </a:r>
            <a:endParaRPr kumimoji="0" lang="ru-RU" sz="36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357166"/>
            <a:ext cx="72866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</a:rPr>
              <a:t>Генетика человека</a:t>
            </a:r>
            <a:endParaRPr lang="ru-RU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Генеалогический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857364"/>
            <a:ext cx="7286644" cy="4500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+mj-lt"/>
              </a:rPr>
              <a:t>Использование этого метода возможно в том случае, когда известны прямые родственники — предки обладателя наследственного признака (</a:t>
            </a:r>
            <a:r>
              <a:rPr lang="ru-RU" sz="2400" b="1" dirty="0">
                <a:latin typeface="+mj-lt"/>
              </a:rPr>
              <a:t>пробанда</a:t>
            </a:r>
            <a:r>
              <a:rPr lang="ru-RU" sz="2400" dirty="0">
                <a:latin typeface="+mj-lt"/>
              </a:rPr>
              <a:t>) по материнской и отцовской линиям в ряду поколений или потомки пробанда также в нескольких поколениях. При составлении родословных в генетике используется определенная система обозначений. После составления родословной проводится ее анализ с целью установления характера наследования изучаемого признака.</a:t>
            </a: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Генеалогический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8300" y="3829050"/>
            <a:ext cx="7305699" cy="30003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+mj-lt"/>
              </a:rPr>
              <a:t>Условные обозначения, принятые при составлении родословных:</a:t>
            </a:r>
            <a:r>
              <a:rPr lang="ru-RU" sz="1600" dirty="0">
                <a:latin typeface="+mj-lt"/>
              </a:rPr>
              <a:t/>
            </a:r>
            <a:br>
              <a:rPr lang="ru-RU" sz="1600" dirty="0">
                <a:latin typeface="+mj-lt"/>
              </a:rPr>
            </a:br>
            <a:r>
              <a:rPr lang="ru-RU" sz="1600" dirty="0">
                <a:latin typeface="+mj-lt"/>
              </a:rPr>
              <a:t>1 — мужчина;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2</a:t>
            </a:r>
            <a:r>
              <a:rPr lang="ru-RU" sz="1600" dirty="0">
                <a:latin typeface="+mj-lt"/>
              </a:rPr>
              <a:t> — женщина;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3</a:t>
            </a:r>
            <a:r>
              <a:rPr lang="ru-RU" sz="1600" dirty="0">
                <a:latin typeface="+mj-lt"/>
              </a:rPr>
              <a:t> — пол не выяснен;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4</a:t>
            </a:r>
            <a:r>
              <a:rPr lang="ru-RU" sz="1600" dirty="0">
                <a:latin typeface="+mj-lt"/>
              </a:rPr>
              <a:t> — обладатель изучаемого признака;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5</a:t>
            </a:r>
            <a:r>
              <a:rPr lang="ru-RU" sz="1600" dirty="0">
                <a:latin typeface="+mj-lt"/>
              </a:rPr>
              <a:t> — гетерозиготный носитель изучаемого рецессивного гена;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6</a:t>
            </a:r>
            <a:r>
              <a:rPr lang="ru-RU" sz="1600" dirty="0">
                <a:latin typeface="+mj-lt"/>
              </a:rPr>
              <a:t> — брак;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7</a:t>
            </a:r>
            <a:r>
              <a:rPr lang="ru-RU" sz="1600" dirty="0">
                <a:latin typeface="+mj-lt"/>
              </a:rPr>
              <a:t> — брак мужчины с двумя женщинами;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8</a:t>
            </a:r>
            <a:r>
              <a:rPr lang="ru-RU" sz="1600" dirty="0">
                <a:latin typeface="+mj-lt"/>
              </a:rPr>
              <a:t> — родственный брак;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9</a:t>
            </a:r>
            <a:r>
              <a:rPr lang="ru-RU" sz="1600" dirty="0">
                <a:latin typeface="+mj-lt"/>
              </a:rPr>
              <a:t> — родители, дети и порядок их рождения;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10</a:t>
            </a:r>
            <a:r>
              <a:rPr lang="ru-RU" sz="1600" dirty="0">
                <a:latin typeface="+mj-lt"/>
              </a:rPr>
              <a:t> — </a:t>
            </a:r>
            <a:r>
              <a:rPr lang="ru-RU" sz="1600" dirty="0" err="1">
                <a:latin typeface="+mj-lt"/>
              </a:rPr>
              <a:t>дизиготные</a:t>
            </a:r>
            <a:r>
              <a:rPr lang="ru-RU" sz="1600" dirty="0">
                <a:latin typeface="+mj-lt"/>
              </a:rPr>
              <a:t> близнецы; </a:t>
            </a:r>
            <a:endParaRPr lang="ru-RU" sz="16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+mj-lt"/>
              </a:rPr>
              <a:t>11</a:t>
            </a:r>
            <a:r>
              <a:rPr lang="ru-RU" sz="1600" dirty="0">
                <a:latin typeface="+mj-lt"/>
              </a:rPr>
              <a:t> — монозиготные близнецы.</a:t>
            </a:r>
          </a:p>
          <a:p>
            <a:endParaRPr lang="ru-RU" sz="1600" dirty="0">
              <a:latin typeface="+mj-lt"/>
            </a:endParaRPr>
          </a:p>
        </p:txBody>
      </p:sp>
      <p:pic>
        <p:nvPicPr>
          <p:cNvPr id="1026" name="Рисунок 3" descr="Условные обозначения при составлении родословны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714488"/>
            <a:ext cx="728664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Генеалогический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928794" y="1857364"/>
            <a:ext cx="7072362" cy="4786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Благодаря генеалогическому методу были определены типы наследования многих признаков у человека. Так, по аутосомно-доминантному типу наследуются полидактилия (увеличенное количество пальцев), возможность свертывать язык в трубочку, </a:t>
            </a:r>
            <a:r>
              <a:rPr lang="ru-RU" dirty="0" err="1" smtClean="0">
                <a:latin typeface="+mj-lt"/>
              </a:rPr>
              <a:t>брахидактилия</a:t>
            </a:r>
            <a:r>
              <a:rPr lang="ru-RU" dirty="0" smtClean="0">
                <a:latin typeface="+mj-lt"/>
              </a:rPr>
              <a:t> (</a:t>
            </a:r>
            <a:r>
              <a:rPr lang="ru-RU" dirty="0" err="1" smtClean="0">
                <a:latin typeface="+mj-lt"/>
              </a:rPr>
              <a:t>короткопалость</a:t>
            </a:r>
            <a:r>
              <a:rPr lang="ru-RU" dirty="0" smtClean="0">
                <a:latin typeface="+mj-lt"/>
              </a:rPr>
              <a:t>, обусловленная отсутствием двух фаланг на пальцах), веснушки, раннее облысение, сросшиеся пальцы, заячья губа, волчья пасть, катаракта глаз, хрупкость костей и многие другие. Альбинизм, рыжие волосы, подверженность полиомиелиту, сахарный диабет, врожденная глухота и другие признаки наследуются как аутосомно-рецессивные.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Генеалогический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857356" y="1785926"/>
            <a:ext cx="7143800" cy="2071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Доминантный признак — способность свертывать язык в трубочку (1) и его рецессивный аллель — отсутствие этой способности (2).</a:t>
            </a:r>
            <a:br>
              <a:rPr lang="ru-RU" dirty="0" smtClean="0">
                <a:latin typeface="+mj-lt"/>
              </a:rPr>
            </a:br>
            <a:r>
              <a:rPr lang="ru-RU" dirty="0" smtClean="0">
                <a:latin typeface="+mj-lt"/>
              </a:rPr>
              <a:t>3 — родословная по полидактилии (аутосомно-доминантное наследование). </a:t>
            </a:r>
          </a:p>
          <a:p>
            <a:endParaRPr lang="ru-RU" dirty="0">
              <a:latin typeface="+mj-lt"/>
            </a:endParaRPr>
          </a:p>
        </p:txBody>
      </p:sp>
      <p:pic>
        <p:nvPicPr>
          <p:cNvPr id="2050" name="Рисунок 4" descr="Типы наследования признак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6245" y="3714752"/>
            <a:ext cx="718985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643050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Генеалогический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857356" y="1785926"/>
            <a:ext cx="7143800" cy="1928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+mj-lt"/>
              </a:rPr>
              <a:t>Использование генеалогического метода показало, что при родственном браке, по сравнению с неродственным, значительно возрастает вероятность появления уродств, мертворождений, ранней смертности в потомстве. В родственных браках рецессивные гены чаще переходят в гомозиготное состояние, в результате развиваются те или иные аномалии. Примером этого является наследование гемофилии в царских домах Европы.</a:t>
            </a:r>
          </a:p>
          <a:p>
            <a:endParaRPr lang="ru-RU" sz="1600" dirty="0">
              <a:latin typeface="+mj-lt"/>
            </a:endParaRPr>
          </a:p>
        </p:txBody>
      </p:sp>
      <p:pic>
        <p:nvPicPr>
          <p:cNvPr id="3074" name="Рисунок 10" descr="Наследование гемофилии в царских домах Европ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5" y="3571876"/>
            <a:ext cx="6441719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4795897"/>
            <a:ext cx="1809750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>
                <a:latin typeface="+mj-lt"/>
              </a:rPr>
              <a:t>Наследование гемофилии в царских домах Европы:</a:t>
            </a:r>
            <a:r>
              <a:rPr lang="ru-RU" sz="1600" dirty="0">
                <a:latin typeface="+mj-lt"/>
              </a:rPr>
              <a:t/>
            </a:r>
            <a:br>
              <a:rPr lang="ru-RU" sz="1600" dirty="0">
                <a:latin typeface="+mj-lt"/>
              </a:rPr>
            </a:br>
            <a:r>
              <a:rPr lang="ru-RU" sz="1600" dirty="0" smtClean="0">
                <a:latin typeface="+mj-lt"/>
              </a:rPr>
              <a:t>    — </a:t>
            </a:r>
            <a:r>
              <a:rPr lang="ru-RU" sz="1600" dirty="0" err="1">
                <a:latin typeface="+mj-lt"/>
              </a:rPr>
              <a:t>гемофилик</a:t>
            </a:r>
            <a:r>
              <a:rPr lang="ru-RU" sz="1600" dirty="0">
                <a:latin typeface="+mj-lt"/>
              </a:rPr>
              <a:t>; </a:t>
            </a:r>
            <a:endParaRPr lang="ru-RU" sz="1600" dirty="0" smtClean="0">
              <a:latin typeface="+mj-lt"/>
            </a:endParaRPr>
          </a:p>
          <a:p>
            <a:r>
              <a:rPr lang="ru-RU" sz="1600" dirty="0" smtClean="0">
                <a:latin typeface="+mj-lt"/>
              </a:rPr>
              <a:t>    — </a:t>
            </a:r>
            <a:r>
              <a:rPr lang="ru-RU" sz="1600" dirty="0">
                <a:latin typeface="+mj-lt"/>
              </a:rPr>
              <a:t>женщина-носитель.</a:t>
            </a:r>
          </a:p>
          <a:p>
            <a:endParaRPr lang="ru-RU" sz="1600" dirty="0">
              <a:latin typeface="+mj-lt"/>
            </a:endParaRPr>
          </a:p>
        </p:txBody>
      </p:sp>
      <p:pic>
        <p:nvPicPr>
          <p:cNvPr id="3075" name="Рисунок 11" descr="квадрати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" y="5838814"/>
            <a:ext cx="214314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12" descr="кружо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30" y="6081692"/>
            <a:ext cx="219045" cy="21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571612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Близнецовый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14489"/>
            <a:ext cx="7286644" cy="27860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Близнецами называют одновременно родившихся детей. Они бывают </a:t>
            </a:r>
            <a:r>
              <a:rPr lang="ru-RU" b="1" dirty="0" smtClean="0">
                <a:latin typeface="+mj-lt"/>
              </a:rPr>
              <a:t>монозиготными</a:t>
            </a:r>
            <a:r>
              <a:rPr lang="ru-RU" dirty="0" smtClean="0">
                <a:latin typeface="+mj-lt"/>
              </a:rPr>
              <a:t> (</a:t>
            </a:r>
            <a:r>
              <a:rPr lang="ru-RU" dirty="0" err="1" smtClean="0">
                <a:latin typeface="+mj-lt"/>
              </a:rPr>
              <a:t>однояйцевыми</a:t>
            </a:r>
            <a:r>
              <a:rPr lang="ru-RU" dirty="0" smtClean="0">
                <a:latin typeface="+mj-lt"/>
              </a:rPr>
              <a:t>) и </a:t>
            </a:r>
            <a:r>
              <a:rPr lang="ru-RU" b="1" dirty="0" err="1" smtClean="0">
                <a:latin typeface="+mj-lt"/>
              </a:rPr>
              <a:t>дизиготными</a:t>
            </a:r>
            <a:r>
              <a:rPr lang="ru-RU" dirty="0" smtClean="0">
                <a:latin typeface="+mj-lt"/>
              </a:rPr>
              <a:t> (</a:t>
            </a:r>
            <a:r>
              <a:rPr lang="ru-RU" dirty="0" err="1" smtClean="0">
                <a:latin typeface="+mj-lt"/>
              </a:rPr>
              <a:t>разнояйцевыми</a:t>
            </a:r>
            <a:r>
              <a:rPr lang="ru-RU" dirty="0" smtClean="0">
                <a:latin typeface="+mj-lt"/>
              </a:rPr>
              <a:t>).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Монозиготные близнецы развиваются из одной зиготы (1), которая на стадии дробления разделилась на две (или более) части. Поэтому такие близнецы генетически идентичны и всегда одного пола. Монозиготные близнецы характеризуются большой степенью сходства (</a:t>
            </a:r>
            <a:r>
              <a:rPr lang="ru-RU" b="1" dirty="0" err="1" smtClean="0">
                <a:latin typeface="+mj-lt"/>
              </a:rPr>
              <a:t>конкордантностью</a:t>
            </a:r>
            <a:r>
              <a:rPr lang="ru-RU" dirty="0" smtClean="0">
                <a:latin typeface="+mj-lt"/>
              </a:rPr>
              <a:t>) по многим признакам.</a:t>
            </a:r>
          </a:p>
          <a:p>
            <a:pPr marL="0" indent="0">
              <a:buNone/>
            </a:pPr>
            <a:r>
              <a:rPr lang="ru-RU" dirty="0" err="1" smtClean="0">
                <a:latin typeface="+mj-lt"/>
              </a:rPr>
              <a:t>Дизиготные</a:t>
            </a:r>
            <a:r>
              <a:rPr lang="ru-RU" dirty="0" smtClean="0">
                <a:latin typeface="+mj-lt"/>
              </a:rPr>
              <a:t> близнецы развиваются из двух или более одновременно </a:t>
            </a:r>
            <a:r>
              <a:rPr lang="ru-RU" dirty="0" err="1" smtClean="0">
                <a:latin typeface="+mj-lt"/>
              </a:rPr>
              <a:t>овулировавших</a:t>
            </a:r>
            <a:r>
              <a:rPr lang="ru-RU" dirty="0" smtClean="0">
                <a:latin typeface="+mj-lt"/>
              </a:rPr>
              <a:t> и оплодотворенных разными сперматозоидами яйцеклеток (2). Поэтому они имеют различные генотипы и могут быть как одного, так и разного пола. </a:t>
            </a:r>
            <a:endParaRPr lang="ru-RU" dirty="0"/>
          </a:p>
        </p:txBody>
      </p:sp>
      <p:pic>
        <p:nvPicPr>
          <p:cNvPr id="4098" name="Рисунок 19" descr="Близне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071942"/>
            <a:ext cx="229424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86446" y="5572140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1 — монозиготные </a:t>
            </a:r>
            <a:r>
              <a:rPr lang="ru-RU" sz="1600" dirty="0" smtClean="0">
                <a:latin typeface="+mj-lt"/>
              </a:rPr>
              <a:t>близнецы </a:t>
            </a:r>
          </a:p>
          <a:p>
            <a:r>
              <a:rPr lang="ru-RU" sz="1600" dirty="0" smtClean="0">
                <a:latin typeface="+mj-lt"/>
              </a:rPr>
              <a:t>2</a:t>
            </a:r>
            <a:r>
              <a:rPr lang="ru-RU" sz="1600" dirty="0">
                <a:latin typeface="+mj-lt"/>
              </a:rPr>
              <a:t> — </a:t>
            </a:r>
            <a:r>
              <a:rPr lang="ru-RU" sz="1600" dirty="0" err="1" smtClean="0">
                <a:latin typeface="+mj-lt"/>
              </a:rPr>
              <a:t>дизиготные</a:t>
            </a:r>
            <a:r>
              <a:rPr lang="ru-RU" sz="1600" dirty="0" smtClean="0">
                <a:latin typeface="+mj-lt"/>
              </a:rPr>
              <a:t> близнецы</a:t>
            </a:r>
            <a:endParaRPr lang="ru-RU" sz="1600" dirty="0">
              <a:latin typeface="+mj-lt"/>
            </a:endParaRPr>
          </a:p>
          <a:p>
            <a:endParaRPr lang="ru-RU" sz="1600" dirty="0">
              <a:latin typeface="+mj-lt"/>
            </a:endParaRP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571612"/>
          </a:xfrm>
        </p:spPr>
        <p:txBody>
          <a:bodyPr>
            <a:normAutofit/>
          </a:bodyPr>
          <a:lstStyle/>
          <a:p>
            <a:pPr algn="ctr"/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Близнецовый 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714489"/>
            <a:ext cx="7286644" cy="1214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+mj-lt"/>
              </a:rPr>
              <a:t>В отличие от монозиготных, </a:t>
            </a:r>
            <a:r>
              <a:rPr lang="ru-RU" sz="1800" dirty="0" err="1" smtClean="0">
                <a:latin typeface="+mj-lt"/>
              </a:rPr>
              <a:t>дизиготные</a:t>
            </a:r>
            <a:r>
              <a:rPr lang="ru-RU" sz="1800" dirty="0" smtClean="0">
                <a:latin typeface="+mj-lt"/>
              </a:rPr>
              <a:t> близнецы характеризуются </a:t>
            </a:r>
            <a:r>
              <a:rPr lang="ru-RU" sz="1800" dirty="0" err="1" smtClean="0">
                <a:latin typeface="+mj-lt"/>
              </a:rPr>
              <a:t>дискордантностью</a:t>
            </a:r>
            <a:r>
              <a:rPr lang="ru-RU" sz="1800" dirty="0" smtClean="0">
                <a:latin typeface="+mj-lt"/>
              </a:rPr>
              <a:t> — несходством по многим признакам. </a:t>
            </a:r>
            <a:endParaRPr lang="ru-RU" sz="1800" dirty="0">
              <a:latin typeface="+mj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00232" y="2643178"/>
          <a:ext cx="7000923" cy="407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2908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j-lt"/>
                          <a:ea typeface="Times New Roman"/>
                          <a:cs typeface="Times New Roman"/>
                        </a:rPr>
                        <a:t>Признаки</a:t>
                      </a:r>
                      <a:endParaRPr lang="ru-RU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j-lt"/>
                          <a:ea typeface="Times New Roman"/>
                          <a:cs typeface="Times New Roman"/>
                        </a:rPr>
                        <a:t>Конкордантность, %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j-lt"/>
                          <a:ea typeface="Times New Roman"/>
                          <a:cs typeface="Times New Roman"/>
                        </a:rPr>
                        <a:t>Монозиготные близнецы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j-lt"/>
                          <a:ea typeface="Times New Roman"/>
                          <a:cs typeface="Times New Roman"/>
                        </a:rPr>
                        <a:t>Дизиготные близнецы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Нормальные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Группа крови (АВ0)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Цвет глаз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Цвет волос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Патологические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Косолапость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«Заячья губа»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Бронхиальная астма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Корь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Туберкулез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Эпилепсия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Шизофрения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theme/theme1.xml><?xml version="1.0" encoding="utf-8"?>
<a:theme xmlns:a="http://schemas.openxmlformats.org/drawingml/2006/main" name="Mod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41</TotalTime>
  <Words>1576</Words>
  <Application>Microsoft Office PowerPoint</Application>
  <PresentationFormat>Экран (4:3)</PresentationFormat>
  <Paragraphs>127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Mod</vt:lpstr>
      <vt:lpstr>Методы генетики человека</vt:lpstr>
      <vt:lpstr>Слайд 2</vt:lpstr>
      <vt:lpstr>Генеалогический метод</vt:lpstr>
      <vt:lpstr>Генеалогический метод</vt:lpstr>
      <vt:lpstr>Генеалогический метод</vt:lpstr>
      <vt:lpstr>Генеалогический метод</vt:lpstr>
      <vt:lpstr>Генеалогический метод</vt:lpstr>
      <vt:lpstr>Близнецовый метод</vt:lpstr>
      <vt:lpstr>Близнецовый метод</vt:lpstr>
      <vt:lpstr>Близнецовый метод</vt:lpstr>
      <vt:lpstr>Цитогенетический метод</vt:lpstr>
      <vt:lpstr>Цитогенетический метод</vt:lpstr>
      <vt:lpstr>Цитогенетический метод</vt:lpstr>
      <vt:lpstr>Цитогенетический метод</vt:lpstr>
      <vt:lpstr>Биохимический метод</vt:lpstr>
      <vt:lpstr>Популяционно-статистический метод</vt:lpstr>
      <vt:lpstr>Популяционно-статистический метод</vt:lpstr>
      <vt:lpstr>Закон Харди-Вайнберга</vt:lpstr>
      <vt:lpstr>Закон Харди-Вайнберга</vt:lpstr>
      <vt:lpstr>Закон Харди-Вайнберга</vt:lpstr>
      <vt:lpstr>Слайд 21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генетики человека</dc:title>
  <dc:creator>Дмитрий Каленюк</dc:creator>
  <cp:lastModifiedBy>Дмитрий Каленюк</cp:lastModifiedBy>
  <cp:revision>5</cp:revision>
  <dcterms:created xsi:type="dcterms:W3CDTF">2013-01-07T08:45:11Z</dcterms:created>
  <dcterms:modified xsi:type="dcterms:W3CDTF">2013-01-07T09:27:07Z</dcterms:modified>
</cp:coreProperties>
</file>