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63" r:id="rId9"/>
    <p:sldId id="264" r:id="rId10"/>
    <p:sldId id="270" r:id="rId11"/>
    <p:sldId id="265" r:id="rId12"/>
    <p:sldId id="269" r:id="rId13"/>
    <p:sldId id="268" r:id="rId14"/>
    <p:sldId id="267" r:id="rId1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FF0000"/>
    <a:srgbClr val="0033CC"/>
    <a:srgbClr val="66FF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60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>
              <a:gd name="T0" fmla="*/ 5799 w 8042"/>
              <a:gd name="T1" fmla="*/ 10000 h 10000"/>
              <a:gd name="T2" fmla="*/ 5961 w 8042"/>
              <a:gd name="T3" fmla="*/ 9880 h 10000"/>
              <a:gd name="T4" fmla="*/ 5988 w 8042"/>
              <a:gd name="T5" fmla="*/ 9820 h 10000"/>
              <a:gd name="T6" fmla="*/ 8042 w 8042"/>
              <a:gd name="T7" fmla="*/ 5260 h 10000"/>
              <a:gd name="T8" fmla="*/ 8042 w 8042"/>
              <a:gd name="T9" fmla="*/ 4721 h 10000"/>
              <a:gd name="T10" fmla="*/ 5988 w 8042"/>
              <a:gd name="T11" fmla="*/ 221 h 10000"/>
              <a:gd name="T12" fmla="*/ 5961 w 8042"/>
              <a:gd name="T13" fmla="*/ 160 h 10000"/>
              <a:gd name="T14" fmla="*/ 5799 w 8042"/>
              <a:gd name="T15" fmla="*/ 41 h 10000"/>
              <a:gd name="T16" fmla="*/ 18 w 8042"/>
              <a:gd name="T17" fmla="*/ 0 h 10000"/>
              <a:gd name="T18" fmla="*/ 0 w 8042"/>
              <a:gd name="T19" fmla="*/ 9991 h 10000"/>
              <a:gd name="T20" fmla="*/ 5799 w 8042"/>
              <a:gd name="T21" fmla="*/ 10000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fld id="{F80AE993-C5F5-4A5B-82B8-83EF381D245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8033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8FBED776-2947-4CBD-A5D8-ECAF4B05555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5458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Box 34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8000">
                <a:solidFill>
                  <a:schemeClr val="accent1"/>
                </a:solidFill>
                <a:latin typeface="Arial" charset="0"/>
              </a:rPr>
              <a:t>“</a:t>
            </a:r>
          </a:p>
        </p:txBody>
      </p:sp>
      <p:sp>
        <p:nvSpPr>
          <p:cNvPr id="7" name="TextBox 62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8000">
                <a:solidFill>
                  <a:schemeClr val="accent1"/>
                </a:solidFill>
                <a:latin typeface="Arial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4ED7FF29-CC7D-49EE-9546-D2C25FF0F1B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0309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0788A736-9B2F-4C53-8593-98D6A849507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8414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Box 34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8000">
                <a:solidFill>
                  <a:schemeClr val="accent1"/>
                </a:solidFill>
                <a:latin typeface="Arial" charset="0"/>
              </a:rPr>
              <a:t>“</a:t>
            </a:r>
          </a:p>
        </p:txBody>
      </p:sp>
      <p:sp>
        <p:nvSpPr>
          <p:cNvPr id="7" name="TextBox 62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8000">
                <a:solidFill>
                  <a:schemeClr val="accent1"/>
                </a:solidFill>
                <a:latin typeface="Arial" charset="0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48B54D7B-8ACF-47BB-9815-25D2A23D1A1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89466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40A4A061-475A-4545-9AA0-A80AE44DBBD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75391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76CA5-ED8F-49FF-A1B1-F0D44EBEABD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69441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B74164-8BF4-4FE4-8B24-B47A44C06BF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57754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30725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F2002-14D0-4943-B521-E1FAAD0E929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67291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38EC8-3EEF-4BFA-9FDD-FC2C7702F65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20143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557621-252E-494E-9F87-50672272A4A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341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A2D6E-F470-40F3-9155-1868791AA23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55726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FF497E-C204-416F-ACB7-B0F0659D2FF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41313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3E0A2A-C692-4AE5-8E87-25860D80DCB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52162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E6564F-DD25-4ED9-8B74-915D0930F36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5550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34096279-8197-4101-8443-A9128D35038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556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3E8CBA-8CE2-415D-8B24-896DBCB1F4F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7040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6B891-1387-48F5-A168-40FE1E7BFD2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5709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ACFB1-E809-429A-950C-11707C8A0BD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9717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EFB00-AB00-4BA7-9130-FD606507355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4613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A119C-EA64-4C79-931E-935CA99E8A5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5395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680314A6-875F-449A-AC93-636007186ED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770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2 w 22"/>
                <a:gd name="T1" fmla="*/ 136 h 136"/>
                <a:gd name="T2" fmla="*/ 17 w 22"/>
                <a:gd name="T3" fmla="*/ 80 h 136"/>
                <a:gd name="T4" fmla="*/ 0 w 22"/>
                <a:gd name="T5" fmla="*/ 0 h 136"/>
                <a:gd name="T6" fmla="*/ 0 w 22"/>
                <a:gd name="T7" fmla="*/ 35 h 136"/>
                <a:gd name="T8" fmla="*/ 20 w 22"/>
                <a:gd name="T9" fmla="*/ 124 h 136"/>
                <a:gd name="T10" fmla="*/ 22 w 22"/>
                <a:gd name="T11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86 w 140"/>
                <a:gd name="T1" fmla="*/ 350 h 504"/>
                <a:gd name="T2" fmla="*/ 139 w 140"/>
                <a:gd name="T3" fmla="*/ 504 h 504"/>
                <a:gd name="T4" fmla="*/ 140 w 140"/>
                <a:gd name="T5" fmla="*/ 478 h 504"/>
                <a:gd name="T6" fmla="*/ 95 w 140"/>
                <a:gd name="T7" fmla="*/ 347 h 504"/>
                <a:gd name="T8" fmla="*/ 0 w 140"/>
                <a:gd name="T9" fmla="*/ 0 h 504"/>
                <a:gd name="T10" fmla="*/ 6 w 140"/>
                <a:gd name="T11" fmla="*/ 61 h 504"/>
                <a:gd name="T12" fmla="*/ 86 w 140"/>
                <a:gd name="T13" fmla="*/ 35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8 w 132"/>
                <a:gd name="T1" fmla="*/ 22 h 308"/>
                <a:gd name="T2" fmla="*/ 0 w 132"/>
                <a:gd name="T3" fmla="*/ 0 h 308"/>
                <a:gd name="T4" fmla="*/ 0 w 132"/>
                <a:gd name="T5" fmla="*/ 29 h 308"/>
                <a:gd name="T6" fmla="*/ 68 w 132"/>
                <a:gd name="T7" fmla="*/ 194 h 308"/>
                <a:gd name="T8" fmla="*/ 123 w 132"/>
                <a:gd name="T9" fmla="*/ 308 h 308"/>
                <a:gd name="T10" fmla="*/ 132 w 132"/>
                <a:gd name="T11" fmla="*/ 308 h 308"/>
                <a:gd name="T12" fmla="*/ 77 w 132"/>
                <a:gd name="T13" fmla="*/ 190 h 308"/>
                <a:gd name="T14" fmla="*/ 8 w 132"/>
                <a:gd name="T15" fmla="*/ 2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8 w 37"/>
                <a:gd name="T1" fmla="*/ 79 h 79"/>
                <a:gd name="T2" fmla="*/ 37 w 37"/>
                <a:gd name="T3" fmla="*/ 79 h 79"/>
                <a:gd name="T4" fmla="*/ 0 w 37"/>
                <a:gd name="T5" fmla="*/ 0 h 79"/>
                <a:gd name="T6" fmla="*/ 28 w 37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162 w 178"/>
                <a:gd name="T1" fmla="*/ 660 h 722"/>
                <a:gd name="T2" fmla="*/ 116 w 178"/>
                <a:gd name="T3" fmla="*/ 534 h 722"/>
                <a:gd name="T4" fmla="*/ 40 w 178"/>
                <a:gd name="T5" fmla="*/ 236 h 722"/>
                <a:gd name="T6" fmla="*/ 12 w 178"/>
                <a:gd name="T7" fmla="*/ 51 h 722"/>
                <a:gd name="T8" fmla="*/ 0 w 178"/>
                <a:gd name="T9" fmla="*/ 0 h 722"/>
                <a:gd name="T10" fmla="*/ 33 w 178"/>
                <a:gd name="T11" fmla="*/ 237 h 722"/>
                <a:gd name="T12" fmla="*/ 107 w 178"/>
                <a:gd name="T13" fmla="*/ 537 h 722"/>
                <a:gd name="T14" fmla="*/ 160 w 178"/>
                <a:gd name="T15" fmla="*/ 681 h 722"/>
                <a:gd name="T16" fmla="*/ 178 w 178"/>
                <a:gd name="T17" fmla="*/ 722 h 722"/>
                <a:gd name="T18" fmla="*/ 174 w 178"/>
                <a:gd name="T19" fmla="*/ 708 h 722"/>
                <a:gd name="T20" fmla="*/ 162 w 178"/>
                <a:gd name="T21" fmla="*/ 660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11 w 23"/>
                <a:gd name="T1" fmla="*/ 577 h 635"/>
                <a:gd name="T2" fmla="*/ 12 w 23"/>
                <a:gd name="T3" fmla="*/ 589 h 635"/>
                <a:gd name="T4" fmla="*/ 22 w 23"/>
                <a:gd name="T5" fmla="*/ 632 h 635"/>
                <a:gd name="T6" fmla="*/ 23 w 23"/>
                <a:gd name="T7" fmla="*/ 635 h 635"/>
                <a:gd name="T8" fmla="*/ 17 w 23"/>
                <a:gd name="T9" fmla="*/ 576 h 635"/>
                <a:gd name="T10" fmla="*/ 5 w 23"/>
                <a:gd name="T11" fmla="*/ 269 h 635"/>
                <a:gd name="T12" fmla="*/ 15 w 23"/>
                <a:gd name="T13" fmla="*/ 0 h 635"/>
                <a:gd name="T14" fmla="*/ 12 w 23"/>
                <a:gd name="T15" fmla="*/ 0 h 635"/>
                <a:gd name="T16" fmla="*/ 1 w 23"/>
                <a:gd name="T17" fmla="*/ 269 h 635"/>
                <a:gd name="T18" fmla="*/ 11 w 23"/>
                <a:gd name="T19" fmla="*/ 57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5 w 17"/>
                <a:gd name="T3" fmla="*/ 56 h 107"/>
                <a:gd name="T4" fmla="*/ 17 w 17"/>
                <a:gd name="T5" fmla="*/ 107 h 107"/>
                <a:gd name="T6" fmla="*/ 11 w 17"/>
                <a:gd name="T7" fmla="*/ 46 h 107"/>
                <a:gd name="T8" fmla="*/ 10 w 17"/>
                <a:gd name="T9" fmla="*/ 43 h 107"/>
                <a:gd name="T10" fmla="*/ 0 w 17"/>
                <a:gd name="T11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5 w 41"/>
                <a:gd name="T3" fmla="*/ 93 h 222"/>
                <a:gd name="T4" fmla="*/ 17 w 41"/>
                <a:gd name="T5" fmla="*/ 166 h 222"/>
                <a:gd name="T6" fmla="*/ 24 w 41"/>
                <a:gd name="T7" fmla="*/ 184 h 222"/>
                <a:gd name="T8" fmla="*/ 41 w 41"/>
                <a:gd name="T9" fmla="*/ 222 h 222"/>
                <a:gd name="T10" fmla="*/ 38 w 41"/>
                <a:gd name="T11" fmla="*/ 212 h 222"/>
                <a:gd name="T12" fmla="*/ 13 w 41"/>
                <a:gd name="T13" fmla="*/ 92 h 222"/>
                <a:gd name="T14" fmla="*/ 8 w 41"/>
                <a:gd name="T15" fmla="*/ 22 h 222"/>
                <a:gd name="T16" fmla="*/ 7 w 41"/>
                <a:gd name="T17" fmla="*/ 18 h 222"/>
                <a:gd name="T18" fmla="*/ 0 w 41"/>
                <a:gd name="T19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7 w 450"/>
                <a:gd name="T1" fmla="*/ 854 h 878"/>
                <a:gd name="T2" fmla="*/ 50 w 450"/>
                <a:gd name="T3" fmla="*/ 613 h 878"/>
                <a:gd name="T4" fmla="*/ 149 w 450"/>
                <a:gd name="T5" fmla="*/ 388 h 878"/>
                <a:gd name="T6" fmla="*/ 285 w 450"/>
                <a:gd name="T7" fmla="*/ 183 h 878"/>
                <a:gd name="T8" fmla="*/ 364 w 450"/>
                <a:gd name="T9" fmla="*/ 89 h 878"/>
                <a:gd name="T10" fmla="*/ 406 w 450"/>
                <a:gd name="T11" fmla="*/ 44 h 878"/>
                <a:gd name="T12" fmla="*/ 450 w 450"/>
                <a:gd name="T13" fmla="*/ 1 h 878"/>
                <a:gd name="T14" fmla="*/ 450 w 450"/>
                <a:gd name="T15" fmla="*/ 0 h 878"/>
                <a:gd name="T16" fmla="*/ 405 w 450"/>
                <a:gd name="T17" fmla="*/ 43 h 878"/>
                <a:gd name="T18" fmla="*/ 363 w 450"/>
                <a:gd name="T19" fmla="*/ 88 h 878"/>
                <a:gd name="T20" fmla="*/ 283 w 450"/>
                <a:gd name="T21" fmla="*/ 181 h 878"/>
                <a:gd name="T22" fmla="*/ 145 w 450"/>
                <a:gd name="T23" fmla="*/ 386 h 878"/>
                <a:gd name="T24" fmla="*/ 45 w 450"/>
                <a:gd name="T25" fmla="*/ 611 h 878"/>
                <a:gd name="T26" fmla="*/ 0 w 450"/>
                <a:gd name="T27" fmla="*/ 854 h 878"/>
                <a:gd name="T28" fmla="*/ 0 w 450"/>
                <a:gd name="T29" fmla="*/ 859 h 878"/>
                <a:gd name="T30" fmla="*/ 7 w 450"/>
                <a:gd name="T31" fmla="*/ 878 h 878"/>
                <a:gd name="T32" fmla="*/ 7 w 450"/>
                <a:gd name="T33" fmla="*/ 854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6 w 35"/>
                <a:gd name="T3" fmla="*/ 73 h 73"/>
                <a:gd name="T4" fmla="*/ 35 w 35"/>
                <a:gd name="T5" fmla="*/ 73 h 73"/>
                <a:gd name="T6" fmla="*/ 0 w 35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7 w 8"/>
                <a:gd name="T1" fmla="*/ 44 h 48"/>
                <a:gd name="T2" fmla="*/ 8 w 8"/>
                <a:gd name="T3" fmla="*/ 48 h 48"/>
                <a:gd name="T4" fmla="*/ 8 w 8"/>
                <a:gd name="T5" fmla="*/ 19 h 48"/>
                <a:gd name="T6" fmla="*/ 1 w 8"/>
                <a:gd name="T7" fmla="*/ 0 h 48"/>
                <a:gd name="T8" fmla="*/ 0 w 8"/>
                <a:gd name="T9" fmla="*/ 26 h 48"/>
                <a:gd name="T10" fmla="*/ 7 w 8"/>
                <a:gd name="T11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7 w 52"/>
                <a:gd name="T1" fmla="*/ 18 h 135"/>
                <a:gd name="T2" fmla="*/ 0 w 52"/>
                <a:gd name="T3" fmla="*/ 0 h 135"/>
                <a:gd name="T4" fmla="*/ 12 w 52"/>
                <a:gd name="T5" fmla="*/ 48 h 135"/>
                <a:gd name="T6" fmla="*/ 16 w 52"/>
                <a:gd name="T7" fmla="*/ 62 h 135"/>
                <a:gd name="T8" fmla="*/ 51 w 52"/>
                <a:gd name="T9" fmla="*/ 135 h 135"/>
                <a:gd name="T10" fmla="*/ 52 w 52"/>
                <a:gd name="T11" fmla="*/ 135 h 135"/>
                <a:gd name="T12" fmla="*/ 24 w 52"/>
                <a:gd name="T13" fmla="*/ 56 h 135"/>
                <a:gd name="T14" fmla="*/ 7 w 52"/>
                <a:gd name="T15" fmla="*/ 1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27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5717"/>
            <a:chExt cx="1952625" cy="5678034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>
                <a:gd name="T0" fmla="*/ 7 w 103"/>
                <a:gd name="T1" fmla="*/ 210 h 920"/>
                <a:gd name="T2" fmla="*/ 26 w 103"/>
                <a:gd name="T3" fmla="*/ 445 h 920"/>
                <a:gd name="T4" fmla="*/ 57 w 103"/>
                <a:gd name="T5" fmla="*/ 679 h 920"/>
                <a:gd name="T6" fmla="*/ 101 w 103"/>
                <a:gd name="T7" fmla="*/ 911 h 920"/>
                <a:gd name="T8" fmla="*/ 103 w 103"/>
                <a:gd name="T9" fmla="*/ 920 h 920"/>
                <a:gd name="T10" fmla="*/ 99 w 103"/>
                <a:gd name="T11" fmla="*/ 874 h 920"/>
                <a:gd name="T12" fmla="*/ 99 w 103"/>
                <a:gd name="T13" fmla="*/ 866 h 920"/>
                <a:gd name="T14" fmla="*/ 63 w 103"/>
                <a:gd name="T15" fmla="*/ 678 h 920"/>
                <a:gd name="T16" fmla="*/ 30 w 103"/>
                <a:gd name="T17" fmla="*/ 444 h 920"/>
                <a:gd name="T18" fmla="*/ 9 w 103"/>
                <a:gd name="T19" fmla="*/ 209 h 920"/>
                <a:gd name="T20" fmla="*/ 3 w 103"/>
                <a:gd name="T21" fmla="*/ 92 h 920"/>
                <a:gd name="T22" fmla="*/ 1 w 103"/>
                <a:gd name="T23" fmla="*/ 0 h 920"/>
                <a:gd name="T24" fmla="*/ 0 w 103"/>
                <a:gd name="T25" fmla="*/ 0 h 920"/>
                <a:gd name="T26" fmla="*/ 1 w 103"/>
                <a:gd name="T27" fmla="*/ 92 h 920"/>
                <a:gd name="T28" fmla="*/ 7 w 103"/>
                <a:gd name="T29" fmla="*/ 21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53 w 88"/>
                <a:gd name="T1" fmla="*/ 229 h 330"/>
                <a:gd name="T2" fmla="*/ 88 w 88"/>
                <a:gd name="T3" fmla="*/ 330 h 330"/>
                <a:gd name="T4" fmla="*/ 88 w 88"/>
                <a:gd name="T5" fmla="*/ 308 h 330"/>
                <a:gd name="T6" fmla="*/ 88 w 88"/>
                <a:gd name="T7" fmla="*/ 304 h 330"/>
                <a:gd name="T8" fmla="*/ 62 w 88"/>
                <a:gd name="T9" fmla="*/ 226 h 330"/>
                <a:gd name="T10" fmla="*/ 0 w 88"/>
                <a:gd name="T11" fmla="*/ 0 h 330"/>
                <a:gd name="T12" fmla="*/ 7 w 88"/>
                <a:gd name="T13" fmla="*/ 63 h 330"/>
                <a:gd name="T14" fmla="*/ 53 w 88"/>
                <a:gd name="T15" fmla="*/ 229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6 w 90"/>
                <a:gd name="T1" fmla="*/ 15 h 207"/>
                <a:gd name="T2" fmla="*/ 0 w 90"/>
                <a:gd name="T3" fmla="*/ 0 h 207"/>
                <a:gd name="T4" fmla="*/ 1 w 90"/>
                <a:gd name="T5" fmla="*/ 29 h 207"/>
                <a:gd name="T6" fmla="*/ 42 w 90"/>
                <a:gd name="T7" fmla="*/ 127 h 207"/>
                <a:gd name="T8" fmla="*/ 80 w 90"/>
                <a:gd name="T9" fmla="*/ 207 h 207"/>
                <a:gd name="T10" fmla="*/ 90 w 90"/>
                <a:gd name="T11" fmla="*/ 207 h 207"/>
                <a:gd name="T12" fmla="*/ 50 w 90"/>
                <a:gd name="T13" fmla="*/ 123 h 207"/>
                <a:gd name="T14" fmla="*/ 6 w 90"/>
                <a:gd name="T15" fmla="*/ 15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101 w 115"/>
                <a:gd name="T1" fmla="*/ 409 h 467"/>
                <a:gd name="T2" fmla="*/ 78 w 115"/>
                <a:gd name="T3" fmla="*/ 344 h 467"/>
                <a:gd name="T4" fmla="*/ 29 w 115"/>
                <a:gd name="T5" fmla="*/ 151 h 467"/>
                <a:gd name="T6" fmla="*/ 13 w 115"/>
                <a:gd name="T7" fmla="*/ 53 h 467"/>
                <a:gd name="T8" fmla="*/ 0 w 115"/>
                <a:gd name="T9" fmla="*/ 0 h 467"/>
                <a:gd name="T10" fmla="*/ 21 w 115"/>
                <a:gd name="T11" fmla="*/ 152 h 467"/>
                <a:gd name="T12" fmla="*/ 69 w 115"/>
                <a:gd name="T13" fmla="*/ 347 h 467"/>
                <a:gd name="T14" fmla="*/ 103 w 115"/>
                <a:gd name="T15" fmla="*/ 441 h 467"/>
                <a:gd name="T16" fmla="*/ 115 w 115"/>
                <a:gd name="T17" fmla="*/ 467 h 467"/>
                <a:gd name="T18" fmla="*/ 112 w 115"/>
                <a:gd name="T19" fmla="*/ 458 h 467"/>
                <a:gd name="T20" fmla="*/ 101 w 115"/>
                <a:gd name="T21" fmla="*/ 40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17 w 36"/>
                <a:gd name="T1" fmla="*/ 633 h 633"/>
                <a:gd name="T2" fmla="*/ 13 w 36"/>
                <a:gd name="T3" fmla="*/ 597 h 633"/>
                <a:gd name="T4" fmla="*/ 5 w 36"/>
                <a:gd name="T5" fmla="*/ 398 h 633"/>
                <a:gd name="T6" fmla="*/ 13 w 36"/>
                <a:gd name="T7" fmla="*/ 198 h 633"/>
                <a:gd name="T8" fmla="*/ 22 w 36"/>
                <a:gd name="T9" fmla="*/ 99 h 633"/>
                <a:gd name="T10" fmla="*/ 36 w 36"/>
                <a:gd name="T11" fmla="*/ 0 h 633"/>
                <a:gd name="T12" fmla="*/ 35 w 36"/>
                <a:gd name="T13" fmla="*/ 0 h 633"/>
                <a:gd name="T14" fmla="*/ 20 w 36"/>
                <a:gd name="T15" fmla="*/ 99 h 633"/>
                <a:gd name="T16" fmla="*/ 10 w 36"/>
                <a:gd name="T17" fmla="*/ 198 h 633"/>
                <a:gd name="T18" fmla="*/ 1 w 36"/>
                <a:gd name="T19" fmla="*/ 398 h 633"/>
                <a:gd name="T20" fmla="*/ 7 w 36"/>
                <a:gd name="T21" fmla="*/ 589 h 633"/>
                <a:gd name="T22" fmla="*/ 16 w 36"/>
                <a:gd name="T23" fmla="*/ 632 h 633"/>
                <a:gd name="T24" fmla="*/ 17 w 36"/>
                <a:gd name="T25" fmla="*/ 633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2 w 28"/>
                <a:gd name="T1" fmla="*/ 59 h 59"/>
                <a:gd name="T2" fmla="*/ 28 w 28"/>
                <a:gd name="T3" fmla="*/ 59 h 59"/>
                <a:gd name="T4" fmla="*/ 0 w 28"/>
                <a:gd name="T5" fmla="*/ 0 h 59"/>
                <a:gd name="T6" fmla="*/ 22 w 28"/>
                <a:gd name="T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4 w 17"/>
                <a:gd name="T1" fmla="*/ 54 h 107"/>
                <a:gd name="T2" fmla="*/ 17 w 17"/>
                <a:gd name="T3" fmla="*/ 107 h 107"/>
                <a:gd name="T4" fmla="*/ 10 w 17"/>
                <a:gd name="T5" fmla="*/ 44 h 107"/>
                <a:gd name="T6" fmla="*/ 9 w 17"/>
                <a:gd name="T7" fmla="*/ 43 h 107"/>
                <a:gd name="T8" fmla="*/ 0 w 17"/>
                <a:gd name="T9" fmla="*/ 0 h 107"/>
                <a:gd name="T10" fmla="*/ 0 w 17"/>
                <a:gd name="T11" fmla="*/ 8 h 107"/>
                <a:gd name="T12" fmla="*/ 4 w 17"/>
                <a:gd name="T13" fmla="*/ 5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8 w 294"/>
                <a:gd name="T1" fmla="*/ 553 h 568"/>
                <a:gd name="T2" fmla="*/ 35 w 294"/>
                <a:gd name="T3" fmla="*/ 397 h 568"/>
                <a:gd name="T4" fmla="*/ 99 w 294"/>
                <a:gd name="T5" fmla="*/ 252 h 568"/>
                <a:gd name="T6" fmla="*/ 187 w 294"/>
                <a:gd name="T7" fmla="*/ 119 h 568"/>
                <a:gd name="T8" fmla="*/ 238 w 294"/>
                <a:gd name="T9" fmla="*/ 58 h 568"/>
                <a:gd name="T10" fmla="*/ 265 w 294"/>
                <a:gd name="T11" fmla="*/ 28 h 568"/>
                <a:gd name="T12" fmla="*/ 294 w 294"/>
                <a:gd name="T13" fmla="*/ 0 h 568"/>
                <a:gd name="T14" fmla="*/ 293 w 294"/>
                <a:gd name="T15" fmla="*/ 0 h 568"/>
                <a:gd name="T16" fmla="*/ 264 w 294"/>
                <a:gd name="T17" fmla="*/ 27 h 568"/>
                <a:gd name="T18" fmla="*/ 237 w 294"/>
                <a:gd name="T19" fmla="*/ 56 h 568"/>
                <a:gd name="T20" fmla="*/ 185 w 294"/>
                <a:gd name="T21" fmla="*/ 117 h 568"/>
                <a:gd name="T22" fmla="*/ 95 w 294"/>
                <a:gd name="T23" fmla="*/ 249 h 568"/>
                <a:gd name="T24" fmla="*/ 30 w 294"/>
                <a:gd name="T25" fmla="*/ 396 h 568"/>
                <a:gd name="T26" fmla="*/ 0 w 294"/>
                <a:gd name="T27" fmla="*/ 549 h 568"/>
                <a:gd name="T28" fmla="*/ 7 w 294"/>
                <a:gd name="T29" fmla="*/ 568 h 568"/>
                <a:gd name="T30" fmla="*/ 8 w 294"/>
                <a:gd name="T31" fmla="*/ 553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19 w 25"/>
                <a:gd name="T3" fmla="*/ 53 h 53"/>
                <a:gd name="T4" fmla="*/ 25 w 25"/>
                <a:gd name="T5" fmla="*/ 53 h 53"/>
                <a:gd name="T6" fmla="*/ 0 w 25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7 w 29"/>
                <a:gd name="T3" fmla="*/ 89 h 141"/>
                <a:gd name="T4" fmla="*/ 18 w 29"/>
                <a:gd name="T5" fmla="*/ 117 h 141"/>
                <a:gd name="T6" fmla="*/ 29 w 29"/>
                <a:gd name="T7" fmla="*/ 141 h 141"/>
                <a:gd name="T8" fmla="*/ 27 w 29"/>
                <a:gd name="T9" fmla="*/ 135 h 141"/>
                <a:gd name="T10" fmla="*/ 8 w 29"/>
                <a:gd name="T11" fmla="*/ 22 h 141"/>
                <a:gd name="T12" fmla="*/ 4 w 29"/>
                <a:gd name="T13" fmla="*/ 11 h 141"/>
                <a:gd name="T14" fmla="*/ 0 w 29"/>
                <a:gd name="T1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6 h 48"/>
                <a:gd name="T2" fmla="*/ 4 w 8"/>
                <a:gd name="T3" fmla="*/ 37 h 48"/>
                <a:gd name="T4" fmla="*/ 8 w 8"/>
                <a:gd name="T5" fmla="*/ 48 h 48"/>
                <a:gd name="T6" fmla="*/ 7 w 8"/>
                <a:gd name="T7" fmla="*/ 19 h 48"/>
                <a:gd name="T8" fmla="*/ 0 w 8"/>
                <a:gd name="T9" fmla="*/ 0 h 48"/>
                <a:gd name="T10" fmla="*/ 0 w 8"/>
                <a:gd name="T11" fmla="*/ 4 h 48"/>
                <a:gd name="T12" fmla="*/ 0 w 8"/>
                <a:gd name="T13" fmla="*/ 2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11 w 44"/>
                <a:gd name="T1" fmla="*/ 28 h 111"/>
                <a:gd name="T2" fmla="*/ 0 w 44"/>
                <a:gd name="T3" fmla="*/ 0 h 111"/>
                <a:gd name="T4" fmla="*/ 11 w 44"/>
                <a:gd name="T5" fmla="*/ 49 h 111"/>
                <a:gd name="T6" fmla="*/ 14 w 44"/>
                <a:gd name="T7" fmla="*/ 58 h 111"/>
                <a:gd name="T8" fmla="*/ 39 w 44"/>
                <a:gd name="T9" fmla="*/ 111 h 111"/>
                <a:gd name="T10" fmla="*/ 44 w 44"/>
                <a:gd name="T11" fmla="*/ 111 h 111"/>
                <a:gd name="T12" fmla="*/ 22 w 44"/>
                <a:gd name="T13" fmla="*/ 52 h 111"/>
                <a:gd name="T14" fmla="*/ 11 w 44"/>
                <a:gd name="T15" fmla="*/ 2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000">
                <a:solidFill>
                  <a:srgbClr val="FEFFFF"/>
                </a:solidFill>
              </a:defRPr>
            </a:lvl1pPr>
          </a:lstStyle>
          <a:p>
            <a:fld id="{AA764BC6-9878-492A-98CF-212628EDB72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  <p:sldLayoutId id="2147483746" r:id="rId17"/>
    <p:sldLayoutId id="2147483747" r:id="rId18"/>
    <p:sldLayoutId id="2147483748" r:id="rId19"/>
    <p:sldLayoutId id="2147483749" r:id="rId20"/>
    <p:sldLayoutId id="2147483750" r:id="rId21"/>
    <p:sldLayoutId id="2147483751" r:id="rId22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763713" y="2060575"/>
            <a:ext cx="5184775" cy="19446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6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endParaRPr lang="ru-RU" sz="3600" b="1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DCEBF5"/>
                  </a:gs>
                  <a:gs pos="8000">
                    <a:srgbClr val="83A7C3"/>
                  </a:gs>
                  <a:gs pos="13000">
                    <a:srgbClr val="768FB9"/>
                  </a:gs>
                  <a:gs pos="21001">
                    <a:srgbClr val="83A7C3"/>
                  </a:gs>
                  <a:gs pos="52000">
                    <a:srgbClr val="FFFFFF"/>
                  </a:gs>
                  <a:gs pos="56000">
                    <a:srgbClr val="9C6563"/>
                  </a:gs>
                  <a:gs pos="58000">
                    <a:srgbClr val="80302D"/>
                  </a:gs>
                  <a:gs pos="71001">
                    <a:srgbClr val="C0524E"/>
                  </a:gs>
                  <a:gs pos="94000">
                    <a:srgbClr val="EBDAD4"/>
                  </a:gs>
                  <a:gs pos="100000">
                    <a:srgbClr val="55261C"/>
                  </a:gs>
                </a:gsLst>
                <a:lin ang="5400000" scaled="1"/>
              </a:gradFill>
              <a:latin typeface="Arial"/>
              <a:cs typeface="Arial"/>
            </a:endParaRPr>
          </a:p>
        </p:txBody>
      </p:sp>
      <p:sp>
        <p:nvSpPr>
          <p:cNvPr id="24579" name="TextBox 1"/>
          <p:cNvSpPr txBox="1">
            <a:spLocks noChangeArrowheads="1"/>
          </p:cNvSpPr>
          <p:nvPr/>
        </p:nvSpPr>
        <p:spPr bwMode="auto">
          <a:xfrm>
            <a:off x="1547813" y="404813"/>
            <a:ext cx="6840537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4400"/>
              <a:t>Грегор Иоганн Мендель</a:t>
            </a:r>
          </a:p>
          <a:p>
            <a:pPr algn="ctr" eaLnBrk="1" hangingPunct="1"/>
            <a:r>
              <a:rPr lang="ru-RU" sz="4400"/>
              <a:t>(1822-1884)</a:t>
            </a:r>
          </a:p>
        </p:txBody>
      </p:sp>
      <p:sp>
        <p:nvSpPr>
          <p:cNvPr id="24580" name="TextBox 2"/>
          <p:cNvSpPr txBox="1">
            <a:spLocks noChangeArrowheads="1"/>
          </p:cNvSpPr>
          <p:nvPr/>
        </p:nvSpPr>
        <p:spPr bwMode="auto">
          <a:xfrm>
            <a:off x="4716463" y="5229225"/>
            <a:ext cx="4319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4581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538538" y="1851025"/>
            <a:ext cx="28575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549275"/>
            <a:ext cx="4038600" cy="558165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ru-RU" sz="28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Через год вышел в свет очередной том «Трудов Общества естествоиспытателей  в Брюнне», где в сокращении был опубликован доклад Менделя под скромным названиям</a:t>
            </a:r>
            <a:r>
              <a:rPr lang="ru-RU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800" b="1" i="1" smtClean="0">
                <a:solidFill>
                  <a:srgbClr val="FFFF00"/>
                </a:solidFill>
              </a:rPr>
              <a:t>«Опыты над растительными гибридами».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ru-RU" sz="28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4824" name="Picture 8" descr="2005-7-3-17-59-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251450" y="1196975"/>
            <a:ext cx="3082925" cy="49339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51275" y="1341438"/>
            <a:ext cx="4895850" cy="4530725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ru-RU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</a:t>
            </a:r>
            <a:r>
              <a:rPr lang="ru-RU" sz="28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следующие 35 лет работа Менделя пылилась на полках библиотек.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ru-RU" sz="28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В 1868 году Мендель оставил свои опыты по выведению гибридов. Тогда же он был избран на высокий пост настоятеля монастыря, который занимал до конца жизни. </a:t>
            </a:r>
          </a:p>
        </p:txBody>
      </p:sp>
      <p:pic>
        <p:nvPicPr>
          <p:cNvPr id="34819" name="Picture 7" descr="мендель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94100" cy="443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65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Это единственная сохранившаяся страница расчетов Менделя.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/>
              <a:t>    </a:t>
            </a:r>
            <a:r>
              <a:rPr lang="ru-RU" b="1" smtClean="0"/>
              <a:t>К каким опытам, и над какими растениями она относится - пока не установлено</a:t>
            </a:r>
          </a:p>
        </p:txBody>
      </p:sp>
      <p:pic>
        <p:nvPicPr>
          <p:cNvPr id="29700" name="Picture 4" descr="mnd2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767263" y="1603375"/>
            <a:ext cx="3800475" cy="45243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3" dur="1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" dur="1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2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3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Люди не забыли Менделя</a:t>
            </a:r>
          </a:p>
        </p:txBody>
      </p:sp>
      <p:sp>
        <p:nvSpPr>
          <p:cNvPr id="36867" name="Rectangle 1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ru-RU" sz="2800" smtClean="0"/>
          </a:p>
        </p:txBody>
      </p:sp>
      <p:sp>
        <p:nvSpPr>
          <p:cNvPr id="25615" name="Rectangle 1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ru-RU" sz="2800" smtClean="0"/>
          </a:p>
          <a:p>
            <a:pPr algn="ctr">
              <a:buFont typeface="Wingdings" pitchFamily="2" charset="2"/>
              <a:buNone/>
            </a:pPr>
            <a:endParaRPr lang="ru-RU" sz="2800" smtClean="0"/>
          </a:p>
          <a:p>
            <a:pPr algn="ctr">
              <a:buFont typeface="Wingdings" pitchFamily="2" charset="2"/>
              <a:buNone/>
            </a:pPr>
            <a:endParaRPr lang="ru-RU" sz="2800" smtClean="0"/>
          </a:p>
          <a:p>
            <a:pPr algn="ctr">
              <a:buFont typeface="Wingdings" pitchFamily="2" charset="2"/>
              <a:buNone/>
            </a:pPr>
            <a:r>
              <a:rPr lang="ru-RU" sz="2800" b="1" smtClean="0"/>
              <a:t>   За выдающиеся заслуги Менделю был вручён личный герб.</a:t>
            </a:r>
            <a:r>
              <a:rPr lang="ru-RU" sz="2800" smtClean="0"/>
              <a:t> </a:t>
            </a:r>
          </a:p>
        </p:txBody>
      </p:sp>
      <p:pic>
        <p:nvPicPr>
          <p:cNvPr id="25616" name="Picture 16" descr="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313" y="1412875"/>
            <a:ext cx="4060825" cy="454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6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id="24" presetID="2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84971E-6 C -1.38889E-6 -0.04254 0.02604 -0.07722 0.05799 -0.07722 L 0.19202 -0.07722 C 0.22396 -0.07722 0.25 -0.04254 0.25 -1.84971E-6 L 0.25 0.17572 C 0.25 0.2185 0.22396 0.25434 0.19202 0.25434 L 0.05799 0.25434 C 0.02604 0.25434 -1.38889E-6 0.2185 -1.38889E-6 0.17572 Z " pathEditMode="relative" rAng="0" ptsTypes="fFfFfFff">
                                      <p:cBhvr>
                                        <p:cTn id="25" dur="2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88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3" grpId="0"/>
      <p:bldP spid="2561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Памятник Менделю перед мемориальным музеем в Брно был сооружен в 1910 году на средства, собранные учеными всего мира.</a:t>
            </a: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28775"/>
            <a:ext cx="5194300" cy="4530725"/>
          </a:xfrm>
        </p:spPr>
        <p:txBody>
          <a:bodyPr rtlCol="0">
            <a:normAutofit fontScale="92500" lnSpcReduction="2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ru-RU" sz="20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Один из современных западных генетиков с неудовлетворением писал: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ru-RU" sz="20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"В литературе Мендель предстает перед нами в облике простого и бесхитростного монаха: это способно создать впечатление, будто его открытие явилось делом случая, будто открытие было совершено человеком, далеко стоящим от предмета".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ru-RU" sz="20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Что неверно в рассказах о Менделе? Мотивы легенды о случайности открытий, ведущие свою традицию еще от знаменитой сказки про Архимедову ванну...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ru-RU" sz="20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Ни время, ни место научных открытий не бывают случайными, как не достаются они по счастливому везению людям, неподготовленным к их свершению.</a:t>
            </a:r>
          </a:p>
        </p:txBody>
      </p:sp>
      <p:pic>
        <p:nvPicPr>
          <p:cNvPr id="19462" name="Picture 6" descr="mnd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5600" y="1628775"/>
            <a:ext cx="24765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1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6901"/>
                            </p:stCondLst>
                            <p:childTnLst>
                              <p:par>
                                <p:cTn id="1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9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402"/>
                            </p:stCondLst>
                            <p:childTnLst>
                              <p:par>
                                <p:cTn id="2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9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6903"/>
                            </p:stCondLst>
                            <p:childTnLst>
                              <p:par>
                                <p:cTn id="2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194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Грегор Иоганн Мендель</a:t>
            </a:r>
          </a:p>
        </p:txBody>
      </p:sp>
      <p:pic>
        <p:nvPicPr>
          <p:cNvPr id="6153" name="Picture 9" descr="аббат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395288" y="1557338"/>
            <a:ext cx="3695700" cy="4800600"/>
          </a:xfrm>
          <a:noFill/>
        </p:spPr>
      </p:pic>
      <p:sp>
        <p:nvSpPr>
          <p:cNvPr id="615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dirty="0" smtClean="0"/>
              <a:t>    Родился 201 год назад - 22 июля 1822 года. Вот его история, какой она обычно представлялась в жизнеописаниях.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mph" presetSubtype="0" repeatCount="indefinite" accel="50000" decel="50000" autoRev="1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48" grpId="1"/>
      <p:bldP spid="6150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4" name="Picture 12" descr="15001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2124075" y="147638"/>
            <a:ext cx="4100513" cy="2733675"/>
          </a:xfrm>
          <a:noFill/>
        </p:spPr>
      </p:pic>
      <p:sp>
        <p:nvSpPr>
          <p:cNvPr id="81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2924175"/>
            <a:ext cx="8229600" cy="3206750"/>
          </a:xfrm>
        </p:spPr>
        <p:txBody>
          <a:bodyPr rtlCol="0">
            <a:normAutofit fontScale="925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ru-RU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...Иоганн Мендель</a:t>
            </a:r>
            <a:r>
              <a:rPr lang="en-US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родился в чешской Силезии, в семье бедного крестьянина</a:t>
            </a:r>
            <a:r>
              <a:rPr lang="en-US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r>
              <a:rPr lang="ru-RU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ru-RU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Окончил гимназию </a:t>
            </a:r>
            <a:r>
              <a:rPr lang="ru-RU" sz="2800" b="1" i="1" smtClean="0">
                <a:solidFill>
                  <a:srgbClr val="66FF33"/>
                </a:solidFill>
              </a:rPr>
              <a:t>в Опаве</a:t>
            </a:r>
            <a:r>
              <a:rPr lang="ru-RU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(Троппау) и семинарию при </a:t>
            </a:r>
            <a:r>
              <a:rPr lang="ru-RU" sz="2800" b="1" i="1" smtClean="0">
                <a:solidFill>
                  <a:srgbClr val="66FF33"/>
                </a:solidFill>
              </a:rPr>
              <a:t>Оломоуцком университете</a:t>
            </a:r>
            <a:r>
              <a:rPr lang="ru-RU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выпускавшую сельских ксендзов и учителей приходских школ. И окончив ее, осенью </a:t>
            </a:r>
            <a:r>
              <a:rPr lang="ru-RU" sz="2800" b="1" i="1" smtClean="0">
                <a:solidFill>
                  <a:srgbClr val="66FF33"/>
                </a:solidFill>
              </a:rPr>
              <a:t>1843</a:t>
            </a:r>
            <a:r>
              <a:rPr lang="ru-RU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года поступил в принадлежавший ордену августинцев монастырь святого Томаша в Брно, где принял монашеское имя Грегор</a:t>
            </a:r>
            <a:r>
              <a:rPr lang="en-US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r>
              <a:rPr lang="ru-RU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66FF33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66FF33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66FF33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66FF33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557338"/>
            <a:ext cx="4038600" cy="4530725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ru-RU" sz="22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Мендель окончил богословский институт, стал ученым теологом и был рукоположен в священники, однако карьере пастыря душ предпочел карьеру учителя и отправился в Зноймо, маленький городок на юге Моравии, преподавать в гимназии древние языки и математику, а затем переключился на физику и естественную историю.</a:t>
            </a:r>
          </a:p>
        </p:txBody>
      </p:sp>
      <p:sp>
        <p:nvSpPr>
          <p:cNvPr id="27651" name="Rectangle 8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ru-RU" sz="2800" smtClean="0"/>
          </a:p>
        </p:txBody>
      </p:sp>
      <p:pic>
        <p:nvPicPr>
          <p:cNvPr id="9225" name="Picture 9" descr="bor_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643438" y="1916113"/>
            <a:ext cx="4033837" cy="344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 noTextEdit="1"/>
          </p:cNvSpPr>
          <p:nvPr>
            <p:ph type="clipArt" sz="half" idx="1"/>
          </p:nvPr>
        </p:nvSpPr>
        <p:spPr>
          <a:xfrm>
            <a:off x="457200" y="620713"/>
            <a:ext cx="4038600" cy="5510212"/>
          </a:xfrm>
        </p:spPr>
      </p:sp>
      <p:sp>
        <p:nvSpPr>
          <p:cNvPr id="1024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620713"/>
            <a:ext cx="4038600" cy="2160587"/>
          </a:xfrm>
        </p:spPr>
        <p:txBody>
          <a:bodyPr rtlCol="0">
            <a:normAutofit fontScale="92500"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ru-RU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Однако диплом богослова не давал права преподавать эти предметы. Менделю предложили сдать экзамены на звание учителя. И он блестяще сдал физику. Зато провалился на </a:t>
            </a:r>
            <a:r>
              <a:rPr lang="ru-RU" sz="16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Биологии. Он в</a:t>
            </a:r>
            <a:r>
              <a:rPr lang="ru-RU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еликолепно рассказал ботанику,</a:t>
            </a:r>
            <a:r>
              <a:rPr lang="ru-RU" sz="16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но когда его попросили рассказать о классификации млекопитающих и их хозяйственном значении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ru-RU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4787900" y="2781300"/>
            <a:ext cx="40386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Он выделил такие группы как «звери с лапами» и «когтеногие». Из «когтеногих», куда Мендель зачислил только волка, собаку и кошку</a:t>
            </a:r>
          </a:p>
        </p:txBody>
      </p:sp>
      <p:pic>
        <p:nvPicPr>
          <p:cNvPr id="10250" name="Picture 10" descr="u10_293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68313" y="620713"/>
            <a:ext cx="4032250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Picture 11" descr="u10_240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68313" y="3644900"/>
            <a:ext cx="4032250" cy="253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4932363" y="4365625"/>
            <a:ext cx="3600450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«хозяйственное значение имеет только кошка», ибо она «питается мышами» и «её мягкая красивая шкурка перерабатывается скорняками». </a:t>
            </a:r>
          </a:p>
          <a:p>
            <a:pPr eaLnBrk="1" hangingPunct="1">
              <a:spcBef>
                <a:spcPct val="50000"/>
              </a:spcBef>
            </a:pPr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А слоны по его классификации оказались в отряде копытных.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4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34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  <p:bldP spid="1024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4" name="Picture 16" descr="i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755650" y="1628775"/>
            <a:ext cx="3384550" cy="2538413"/>
          </a:xfrm>
          <a:noFill/>
        </p:spPr>
      </p:pic>
      <p:sp>
        <p:nvSpPr>
          <p:cNvPr id="122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8313" y="4292600"/>
            <a:ext cx="8229600" cy="2189163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ru-RU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течение восьми лет в маленьком - 35 на 7 метров - садике под окнами монастыря он ставил эксперименты по скрещиванию гороха. Работа эта со временем приняла огромные размеры. Мендель собственноручно проделал свыше </a:t>
            </a:r>
            <a:r>
              <a:rPr lang="ru-RU" sz="2800" b="1" i="1" smtClean="0">
                <a:solidFill>
                  <a:srgbClr val="66FF33"/>
                </a:solidFill>
              </a:rPr>
              <a:t>десяти тысяч</a:t>
            </a:r>
            <a:r>
              <a:rPr lang="ru-RU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скрещиваний. Итогом этого </a:t>
            </a:r>
            <a:r>
              <a:rPr lang="ru-RU" sz="2800" b="1" i="1" smtClean="0">
                <a:solidFill>
                  <a:srgbClr val="66FF33"/>
                </a:solidFill>
              </a:rPr>
              <a:t>восьмилетнего</a:t>
            </a:r>
            <a:r>
              <a:rPr lang="ru-RU" sz="2400" b="1" i="1" smtClean="0">
                <a:solidFill>
                  <a:srgbClr val="66FF33"/>
                </a:solidFill>
              </a:rPr>
              <a:t> </a:t>
            </a:r>
            <a:r>
              <a:rPr lang="ru-RU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труда стала его теория.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39750" y="333375"/>
            <a:ext cx="81359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Провалившись на экзамене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 расстроенный Мендель оставил мечты о получении диплома. Однако и, не имея его, Мендель как помощник учителя преподавал физику и биологию. В эти годы Мендель увлёкся экспериментами над растениями и метеорологическими наблюдениями.</a:t>
            </a:r>
          </a:p>
        </p:txBody>
      </p:sp>
      <p:pic>
        <p:nvPicPr>
          <p:cNvPr id="12305" name="Picture 17" descr="0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787900" y="1628775"/>
            <a:ext cx="3455988" cy="259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rev="1"/>
      <p:bldP spid="122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4"/>
          <p:cNvSpPr txBox="1">
            <a:spLocks noChangeArrowheads="1"/>
          </p:cNvSpPr>
          <p:nvPr/>
        </p:nvSpPr>
        <p:spPr bwMode="auto">
          <a:xfrm>
            <a:off x="755650" y="692150"/>
            <a:ext cx="8064500" cy="535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/>
              <a:t>Законы Менделя это принципы передачи наследственных признаков от родительских организмов к их потомкам, вытекающие из его экспериментов. </a:t>
            </a:r>
          </a:p>
          <a:p>
            <a:pPr algn="ctr" eaLnBrk="1" hangingPunct="1"/>
            <a:endParaRPr lang="ru-RU"/>
          </a:p>
          <a:p>
            <a:pPr algn="ctr" eaLnBrk="1" hangingPunct="1"/>
            <a:r>
              <a:rPr lang="ru-RU" b="1"/>
              <a:t>Закон единообразия гибридов первого поколения (первый закон Менделя) </a:t>
            </a:r>
            <a:r>
              <a:rPr lang="ru-RU"/>
              <a:t>— при скрещивании двух гомозиготных организмов, относящихся к разным чистым линиям и отличающихся друг от друга по одной паре альтернативных проявлений признака, всё первое поколение гибридов окажется единообразным и будет нести проявление признака одного из родителей.</a:t>
            </a:r>
          </a:p>
          <a:p>
            <a:pPr algn="ctr" eaLnBrk="1" hangingPunct="1"/>
            <a:endParaRPr lang="ru-RU"/>
          </a:p>
          <a:p>
            <a:pPr algn="ctr" eaLnBrk="1" hangingPunct="1"/>
            <a:r>
              <a:rPr lang="ru-RU" b="1"/>
              <a:t>Закон расщепления (второй закон Менделя) </a:t>
            </a:r>
            <a:r>
              <a:rPr lang="ru-RU"/>
              <a:t>— при скрещивании двух гетерозиготных потомков первого поколения между собой во втором поколении наблюдается расщепление в определенном числовом отношении: по фенотипу 3:1, по генотипу 1:2:1.</a:t>
            </a:r>
          </a:p>
          <a:p>
            <a:pPr algn="ctr" eaLnBrk="1" hangingPunct="1"/>
            <a:endParaRPr lang="ru-RU"/>
          </a:p>
          <a:p>
            <a:pPr algn="ctr" eaLnBrk="1" hangingPunct="1"/>
            <a:r>
              <a:rPr lang="ru-RU" b="1"/>
              <a:t>Закон независимого наследования (третий закон Менделя) </a:t>
            </a:r>
            <a:r>
              <a:rPr lang="ru-RU"/>
              <a:t>— при скрещивании двух гомозиготных особей, отличающихся друг от друга по двум (и более) парам альтернативных признаков, гены и соответствующие им признаки наследуются независимо друг от друга и комбинируются во всех возможных сочетаниях (как и при моногибридном скрещивании).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620713"/>
            <a:ext cx="4256088" cy="5976937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      </a:t>
            </a:r>
            <a:r>
              <a:rPr lang="ru-RU" sz="2000" b="1" smtClean="0"/>
              <a:t>В 1863 г. знаменитая книга Дарвина «Происхождение видов» была </a:t>
            </a:r>
            <a:r>
              <a:rPr lang="en-US" sz="2000" b="1" smtClean="0"/>
              <a:t/>
            </a:r>
            <a:br>
              <a:rPr lang="en-US" sz="2000" b="1" smtClean="0"/>
            </a:br>
            <a:r>
              <a:rPr lang="ru-RU" sz="2000" b="1" smtClean="0"/>
              <a:t>издана</a:t>
            </a:r>
            <a:r>
              <a:rPr lang="en-US" sz="2000" b="1" smtClean="0"/>
              <a:t> </a:t>
            </a:r>
            <a:r>
              <a:rPr lang="ru-RU" sz="2000" b="1" smtClean="0"/>
              <a:t>на немецком языке. Мендель</a:t>
            </a:r>
            <a:r>
              <a:rPr lang="en-US" sz="2000" b="1" smtClean="0"/>
              <a:t/>
            </a:r>
            <a:br>
              <a:rPr lang="en-US" sz="2000" b="1" smtClean="0"/>
            </a:br>
            <a:r>
              <a:rPr lang="ru-RU" sz="2000" b="1" smtClean="0"/>
              <a:t>внимательно проштудировал </a:t>
            </a:r>
            <a:r>
              <a:rPr lang="en-US" sz="2000" b="1" smtClean="0"/>
              <a:t/>
            </a:r>
            <a:br>
              <a:rPr lang="en-US" sz="2000" b="1" smtClean="0"/>
            </a:br>
            <a:r>
              <a:rPr lang="ru-RU" sz="2000" b="1" smtClean="0"/>
              <a:t>этот труд с карандашом в руках. И высказал своему коллеге по Брюннскому  обществу естествоиспытателей Гюставу Нисслю итог своих размышлений: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smtClean="0">
                <a:cs typeface="Times New Roman" pitchFamily="18" charset="0"/>
              </a:rPr>
              <a:t>─ Это не всё, ещё чего-то не хватает!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smtClean="0">
                <a:cs typeface="Times New Roman" pitchFamily="18" charset="0"/>
              </a:rPr>
              <a:t>	Мендель тогда скромно умолчал о том, что, по его мнению, он уже открыл это «недостающее»</a:t>
            </a:r>
          </a:p>
        </p:txBody>
      </p:sp>
      <p:sp>
        <p:nvSpPr>
          <p:cNvPr id="31747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ru-RU" sz="2000" smtClean="0"/>
          </a:p>
        </p:txBody>
      </p:sp>
      <p:pic>
        <p:nvPicPr>
          <p:cNvPr id="15364" name="Picture 4" descr="книг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364163" y="1268413"/>
            <a:ext cx="2878137" cy="449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549275"/>
            <a:ext cx="8229600" cy="3240088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800" smtClean="0"/>
              <a:t>		</a:t>
            </a:r>
            <a:r>
              <a:rPr lang="ru-RU" b="1" i="1" smtClean="0">
                <a:solidFill>
                  <a:srgbClr val="66FF33"/>
                </a:solidFill>
              </a:rPr>
              <a:t>8 февраля 1865</a:t>
            </a:r>
            <a:r>
              <a:rPr lang="ru-RU" smtClean="0"/>
              <a:t> года Мендель сделал доклад о своих открытиях в Брюннском обществе естествоиспытателей. </a:t>
            </a:r>
            <a:endParaRPr lang="ru-RU" b="1" i="1" smtClean="0">
              <a:solidFill>
                <a:srgbClr val="FFFF00"/>
              </a:solidFill>
            </a:endParaRPr>
          </a:p>
        </p:txBody>
      </p:sp>
      <p:pic>
        <p:nvPicPr>
          <p:cNvPr id="16392" name="Picture 8" descr="inf_2162_beq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042988" y="2205038"/>
            <a:ext cx="7345362" cy="44608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428</TotalTime>
  <Words>676</Words>
  <Application>Microsoft Office PowerPoint</Application>
  <PresentationFormat>Экран (4:3)</PresentationFormat>
  <Paragraphs>41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Легкий дым</vt:lpstr>
      <vt:lpstr>Слайд 1</vt:lpstr>
      <vt:lpstr>Грегор Иоганн Мендель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Это единственная сохранившаяся страница расчетов Менделя.</vt:lpstr>
      <vt:lpstr>Люди не забыли Менделя</vt:lpstr>
      <vt:lpstr>Памятник Менделю перед мемориальным музеем в Брно был сооружен в 1910 году на средства, собранные учеными всего мира.</vt:lpstr>
    </vt:vector>
  </TitlesOfParts>
  <Company>ChingaChguk. 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Demon</dc:creator>
  <cp:lastModifiedBy>admin</cp:lastModifiedBy>
  <cp:revision>34</cp:revision>
  <dcterms:created xsi:type="dcterms:W3CDTF">2006-04-09T13:07:31Z</dcterms:created>
  <dcterms:modified xsi:type="dcterms:W3CDTF">2023-07-12T06:27:37Z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459915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