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3" r:id="rId9"/>
    <p:sldId id="264" r:id="rId10"/>
    <p:sldId id="270" r:id="rId11"/>
    <p:sldId id="265" r:id="rId12"/>
    <p:sldId id="269" r:id="rId13"/>
    <p:sldId id="268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FF0000"/>
    <a:srgbClr val="0033CC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6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F80AE993-C5F5-4A5B-82B8-83EF381D24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803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8FBED776-2947-4CBD-A5D8-ECAF4B05555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545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800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800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ED7FF29-CC7D-49EE-9546-D2C25FF0F1B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0309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0788A736-9B2F-4C53-8593-98D6A84950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8414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800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800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8B54D7B-8ACF-47BB-9815-25D2A23D1A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8946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0A4A061-475A-4545-9AA0-A80AE44DBB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7539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76CA5-ED8F-49FF-A1B1-F0D44EBEAB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6944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74164-8BF4-4FE4-8B24-B47A44C06B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5775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F2002-14D0-4943-B521-E1FAAD0E929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6729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38EC8-3EEF-4BFA-9FDD-FC2C7702F6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2014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57621-252E-494E-9F87-50672272A4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34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A2D6E-F470-40F3-9155-1868791AA2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5572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F497E-C204-416F-ACB7-B0F0659D2F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131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E0A2A-C692-4AE5-8E87-25860D80DC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521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6564F-DD25-4ED9-8B74-915D0930F3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555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34096279-8197-4101-8443-A9128D35038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5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E8CBA-8CE2-415D-8B24-896DBCB1F4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704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6B891-1387-48F5-A168-40FE1E7BFD2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570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ACFB1-E809-429A-950C-11707C8A0B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71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EFB00-AB00-4BA7-9130-FD60650735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461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A119C-EA64-4C79-931E-935CA99E8A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539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680314A6-875F-449A-AC93-636007186E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77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fld id="{AA764BC6-9878-492A-98CF-212628EDB72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748" r:id="rId19"/>
    <p:sldLayoutId id="2147483749" r:id="rId20"/>
    <p:sldLayoutId id="2147483750" r:id="rId21"/>
    <p:sldLayoutId id="2147483751" r:id="rId2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763713" y="2060575"/>
            <a:ext cx="5184775" cy="1944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ru-RU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547813" y="404813"/>
            <a:ext cx="684053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400"/>
              <a:t>Грегор Иоганн Мендель</a:t>
            </a:r>
          </a:p>
          <a:p>
            <a:pPr algn="ctr" eaLnBrk="1" hangingPunct="1"/>
            <a:r>
              <a:rPr lang="ru-RU" sz="4400"/>
              <a:t>(1822-1884)</a:t>
            </a:r>
          </a:p>
        </p:txBody>
      </p:sp>
      <p:sp>
        <p:nvSpPr>
          <p:cNvPr id="24580" name="TextBox 2"/>
          <p:cNvSpPr txBox="1">
            <a:spLocks noChangeArrowheads="1"/>
          </p:cNvSpPr>
          <p:nvPr/>
        </p:nvSpPr>
        <p:spPr bwMode="auto">
          <a:xfrm>
            <a:off x="4716463" y="5229225"/>
            <a:ext cx="4319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458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538538" y="1851025"/>
            <a:ext cx="28575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49275"/>
            <a:ext cx="4038600" cy="55816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Через год вышел в свет очередной том «Трудов Общества естествоиспытателей  в Брюнне», где в сокращении был опубликован доклад Менделя под скромным названиям</a:t>
            </a: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b="1" i="1" smtClean="0">
                <a:solidFill>
                  <a:srgbClr val="FFFF00"/>
                </a:solidFill>
              </a:rPr>
              <a:t>«Опыты над растительными гибридами».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4824" name="Picture 8" descr="2005-7-3-17-59-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251450" y="1196975"/>
            <a:ext cx="3082925" cy="4933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51275" y="1341438"/>
            <a:ext cx="4895850" cy="45307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ru-RU" sz="2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следующие 35 лет работа Менделя пылилась на полках библиотек.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В 1868 году Мендель оставил свои опыты по выведению гибридов. Тогда же он был избран на высокий пост настоятеля монастыря, который занимал до конца жизни. </a:t>
            </a:r>
          </a:p>
        </p:txBody>
      </p:sp>
      <p:pic>
        <p:nvPicPr>
          <p:cNvPr id="34819" name="Picture 7" descr="мендель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94100" cy="443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Это единственная сохранившаяся страница расчетов Менделя.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    </a:t>
            </a:r>
            <a:r>
              <a:rPr lang="ru-RU" b="1" smtClean="0"/>
              <a:t>К каким опытам, и над какими растениями она относится - пока не установлено</a:t>
            </a:r>
          </a:p>
        </p:txBody>
      </p:sp>
      <p:pic>
        <p:nvPicPr>
          <p:cNvPr id="29700" name="Picture 4" descr="mnd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67263" y="1603375"/>
            <a:ext cx="3800475" cy="4524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3" dur="1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Люди не забыли Менделя</a:t>
            </a:r>
          </a:p>
        </p:txBody>
      </p:sp>
      <p:sp>
        <p:nvSpPr>
          <p:cNvPr id="36867" name="Rectangle 1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 sz="2800" smtClean="0"/>
          </a:p>
        </p:txBody>
      </p:sp>
      <p:sp>
        <p:nvSpPr>
          <p:cNvPr id="25615" name="Rectangle 1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sz="2800" smtClean="0"/>
          </a:p>
          <a:p>
            <a:pPr algn="ctr">
              <a:buFont typeface="Wingdings" pitchFamily="2" charset="2"/>
              <a:buNone/>
            </a:pPr>
            <a:endParaRPr lang="ru-RU" sz="2800" smtClean="0"/>
          </a:p>
          <a:p>
            <a:pPr algn="ctr">
              <a:buFont typeface="Wingdings" pitchFamily="2" charset="2"/>
              <a:buNone/>
            </a:pPr>
            <a:endParaRPr lang="ru-RU" sz="2800" smtClean="0"/>
          </a:p>
          <a:p>
            <a:pPr algn="ctr">
              <a:buFont typeface="Wingdings" pitchFamily="2" charset="2"/>
              <a:buNone/>
            </a:pPr>
            <a:r>
              <a:rPr lang="ru-RU" sz="2800" b="1" smtClean="0"/>
              <a:t>   За выдающиеся заслуги Менделю был вручён личный герб.</a:t>
            </a:r>
            <a:r>
              <a:rPr lang="ru-RU" sz="2800" smtClean="0"/>
              <a:t> </a:t>
            </a:r>
          </a:p>
        </p:txBody>
      </p:sp>
      <p:pic>
        <p:nvPicPr>
          <p:cNvPr id="25616" name="Picture 16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4060825" cy="454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24" presetID="2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4971E-6 C -1.38889E-6 -0.04254 0.02604 -0.07722 0.05799 -0.07722 L 0.19202 -0.07722 C 0.22396 -0.07722 0.25 -0.04254 0.25 -1.84971E-6 L 0.25 0.17572 C 0.25 0.2185 0.22396 0.25434 0.19202 0.25434 L 0.05799 0.25434 C 0.02604 0.25434 -1.38889E-6 0.2185 -1.38889E-6 0.17572 Z " pathEditMode="relative" rAng="0" ptsTypes="fFfFfFff">
                                      <p:cBhvr>
                                        <p:cTn id="25" dur="2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88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/>
      <p:bldP spid="256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Памятник Менделю перед мемориальным музеем в Брно был сооружен в 1910 году на средства, собранные учеными всего мира.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8775"/>
            <a:ext cx="5194300" cy="45307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Один из современных западных генетиков с неудовлетворением писал: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"В литературе Мендель предстает перед нами в облике простого и бесхитростного монаха: это способно создать впечатление, будто его открытие явилось делом случая, будто открытие было совершено человеком, далеко стоящим от предмета".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Что неверно в рассказах о Менделе? Мотивы легенды о случайности открытий, ведущие свою традицию еще от знаменитой сказки про Архимедову ванну...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Ни время, ни место научных открытий не бывают случайными, как не достаются они по счастливому везению людям, неподготовленным к их свершению.</a:t>
            </a:r>
          </a:p>
        </p:txBody>
      </p:sp>
      <p:pic>
        <p:nvPicPr>
          <p:cNvPr id="19462" name="Picture 6" descr="mnd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628775"/>
            <a:ext cx="24765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901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402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6903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Грегор Иоганн Мендель</a:t>
            </a:r>
          </a:p>
        </p:txBody>
      </p:sp>
      <p:pic>
        <p:nvPicPr>
          <p:cNvPr id="6153" name="Picture 9" descr="аббат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395288" y="1557338"/>
            <a:ext cx="3695700" cy="4800600"/>
          </a:xfr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 smtClean="0"/>
              <a:t>    Родился 201 год назад - 22 июля 1822 года. Вот его история, какой она обычно представлялась в жизнеописаниях.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8" grpId="1"/>
      <p:bldP spid="615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4" name="Picture 12" descr="1500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2124075" y="147638"/>
            <a:ext cx="4100513" cy="2733675"/>
          </a:xfrm>
          <a:noFill/>
        </p:spPr>
      </p:pic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2924175"/>
            <a:ext cx="8229600" cy="3206750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...Иоганн Мендель</a:t>
            </a:r>
            <a:r>
              <a:rPr 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родился в чешской Силезии, в семье бедного крестьянина</a:t>
            </a:r>
            <a:r>
              <a:rPr 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Окончил гимназию </a:t>
            </a:r>
            <a:r>
              <a:rPr lang="ru-RU" sz="2800" b="1" i="1" smtClean="0">
                <a:solidFill>
                  <a:srgbClr val="66FF33"/>
                </a:solidFill>
              </a:rPr>
              <a:t>в Опаве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(Троппау) и семинарию при </a:t>
            </a:r>
            <a:r>
              <a:rPr lang="ru-RU" sz="2800" b="1" i="1" smtClean="0">
                <a:solidFill>
                  <a:srgbClr val="66FF33"/>
                </a:solidFill>
              </a:rPr>
              <a:t>Оломоуцком университете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выпускавшую сельских ксендзов и учителей приходских школ. И окончив ее, осенью </a:t>
            </a:r>
            <a:r>
              <a:rPr lang="ru-RU" sz="2800" b="1" i="1" smtClean="0">
                <a:solidFill>
                  <a:srgbClr val="66FF33"/>
                </a:solidFill>
              </a:rPr>
              <a:t>1843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года поступил в принадлежавший ордену августинцев монастырь святого Томаша в Брно, где принял монашеское имя Грегор</a:t>
            </a:r>
            <a:r>
              <a:rPr 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4038600" cy="45307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Мендель окончил богословский институт, стал ученым теологом и был рукоположен в священники, однако карьере пастыря душ предпочел карьеру учителя и отправился в Зноймо, маленький городок на юге Моравии, преподавать в гимназии древние языки и математику, а затем переключился на физику и естественную историю.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ru-RU" sz="2800" smtClean="0"/>
          </a:p>
        </p:txBody>
      </p:sp>
      <p:pic>
        <p:nvPicPr>
          <p:cNvPr id="9225" name="Picture 9" descr="bor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43438" y="1916113"/>
            <a:ext cx="4033837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457200" y="620713"/>
            <a:ext cx="4038600" cy="5510212"/>
          </a:xfrm>
        </p:spPr>
      </p:sp>
      <p:sp>
        <p:nvSpPr>
          <p:cNvPr id="1024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20713"/>
            <a:ext cx="4038600" cy="21605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Однако диплом богослова не давал права преподавать эти предметы. Менделю предложили сдать экзамены на звание учителя. И он блестяще сдал физику. Зато провалился на </a:t>
            </a:r>
            <a:r>
              <a:rPr lang="ru-RU" sz="1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Биологии. Он в</a:t>
            </a:r>
            <a:r>
              <a:rPr lang="ru-RU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еликолепно рассказал ботанику,</a:t>
            </a:r>
            <a:r>
              <a:rPr lang="ru-RU" sz="1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 когда его попросили рассказать о классификации млекопитающих и их хозяйственном значении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787900" y="2781300"/>
            <a:ext cx="4038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Он выделил такие группы как «звери с лапами» и «когтеногие». Из «когтеногих», куда Мендель зачислил только волка, собаку и кошку</a:t>
            </a:r>
          </a:p>
        </p:txBody>
      </p:sp>
      <p:pic>
        <p:nvPicPr>
          <p:cNvPr id="10250" name="Picture 10" descr="u10_29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03225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1" descr="u10_24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8313" y="3644900"/>
            <a:ext cx="4032250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932363" y="4365625"/>
            <a:ext cx="36004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«хозяйственное значение имеет только кошка», ибо она «питается мышами» и «её мягкая красивая шкурка перерабатывается скорняками». 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А слоны по его классификации оказались в отряде копытных.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34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4" name="Picture 16" descr="i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755650" y="1628775"/>
            <a:ext cx="3384550" cy="2538413"/>
          </a:xfrm>
          <a:noFill/>
        </p:spPr>
      </p:pic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4292600"/>
            <a:ext cx="8229600" cy="218916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течение восьми лет в маленьком - 35 на 7 метров - садике под окнами монастыря он ставил эксперименты по скрещиванию гороха. Работа эта со временем приняла огромные размеры. Мендель собственноручно проделал свыше </a:t>
            </a:r>
            <a:r>
              <a:rPr lang="ru-RU" sz="2800" b="1" i="1" smtClean="0">
                <a:solidFill>
                  <a:srgbClr val="66FF33"/>
                </a:solidFill>
              </a:rPr>
              <a:t>десяти тысяч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скрещиваний. Итогом этого </a:t>
            </a:r>
            <a:r>
              <a:rPr lang="ru-RU" sz="2800" b="1" i="1" smtClean="0">
                <a:solidFill>
                  <a:srgbClr val="66FF33"/>
                </a:solidFill>
              </a:rPr>
              <a:t>восьмилетнего</a:t>
            </a:r>
            <a:r>
              <a:rPr lang="ru-RU" sz="2400" b="1" i="1" smtClean="0">
                <a:solidFill>
                  <a:srgbClr val="66FF33"/>
                </a:solidFill>
              </a:rPr>
              <a:t> 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труда стала его теория.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39750" y="333375"/>
            <a:ext cx="81359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Провалившись на экзамене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 расстроенный Мендель оставил мечты о получении диплома. Однако и, не имея его, Мендель как помощник учителя преподавал физику и биологию. В эти годы Мендель увлёкся экспериментами над растениями и метеорологическими наблюдениями.</a:t>
            </a:r>
          </a:p>
        </p:txBody>
      </p:sp>
      <p:pic>
        <p:nvPicPr>
          <p:cNvPr id="12305" name="Picture 17" descr="0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787900" y="1628775"/>
            <a:ext cx="3455988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rev="1"/>
      <p:bldP spid="122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4"/>
          <p:cNvSpPr txBox="1">
            <a:spLocks noChangeArrowheads="1"/>
          </p:cNvSpPr>
          <p:nvPr/>
        </p:nvSpPr>
        <p:spPr bwMode="auto">
          <a:xfrm>
            <a:off x="755650" y="692150"/>
            <a:ext cx="8064500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/>
              <a:t>Законы Менделя это принципы передачи наследственных признаков от родительских организмов к их потомкам, вытекающие из его экспериментов. </a:t>
            </a:r>
          </a:p>
          <a:p>
            <a:pPr algn="ctr" eaLnBrk="1" hangingPunct="1"/>
            <a:endParaRPr lang="ru-RU"/>
          </a:p>
          <a:p>
            <a:pPr algn="ctr" eaLnBrk="1" hangingPunct="1"/>
            <a:r>
              <a:rPr lang="ru-RU" b="1"/>
              <a:t>Закон единообразия гибридов первого поколения (первый закон Менделя) </a:t>
            </a:r>
            <a:r>
              <a:rPr lang="ru-RU"/>
              <a:t>— при скрещивании двух гомозиготных организмов, относящихся к разным чистым линиям и отличающихся друг от друга по одной паре альтернативных проявлений признака, всё первое поколение гибридов окажется единообразным и будет нести проявление признака одного из родителей.</a:t>
            </a:r>
          </a:p>
          <a:p>
            <a:pPr algn="ctr" eaLnBrk="1" hangingPunct="1"/>
            <a:endParaRPr lang="ru-RU"/>
          </a:p>
          <a:p>
            <a:pPr algn="ctr" eaLnBrk="1" hangingPunct="1"/>
            <a:r>
              <a:rPr lang="ru-RU" b="1"/>
              <a:t>Закон расщепления (второй закон Менделя) </a:t>
            </a:r>
            <a:r>
              <a:rPr lang="ru-RU"/>
              <a:t>— при скрещивании двух гетерозиготных потомков первого поколения между собой во втором поколении наблюдается расщепление в определенном числовом отношении: по фенотипу 3:1, по генотипу 1:2:1.</a:t>
            </a:r>
          </a:p>
          <a:p>
            <a:pPr algn="ctr" eaLnBrk="1" hangingPunct="1"/>
            <a:endParaRPr lang="ru-RU"/>
          </a:p>
          <a:p>
            <a:pPr algn="ctr" eaLnBrk="1" hangingPunct="1"/>
            <a:r>
              <a:rPr lang="ru-RU" b="1"/>
              <a:t>Закон независимого наследования (третий закон Менделя) </a:t>
            </a:r>
            <a:r>
              <a:rPr lang="ru-RU"/>
              <a:t>— при скрещивании двух гомозиготных особей, отличающихся друг от друга по двум (и более) парам альтернативных признаков, гены и соответствующие им признаки наследуются независимо друг от друга и комбинируются во всех возможных сочетаниях (как и при моногибридном скрещивании).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620713"/>
            <a:ext cx="4256088" cy="597693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     </a:t>
            </a:r>
            <a:r>
              <a:rPr lang="ru-RU" sz="2000" b="1" smtClean="0"/>
              <a:t>В 1863 г. знаменитая книга Дарвина «Происхождение видов» была 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ru-RU" sz="2000" b="1" smtClean="0"/>
              <a:t>издана</a:t>
            </a:r>
            <a:r>
              <a:rPr lang="en-US" sz="2000" b="1" smtClean="0"/>
              <a:t> </a:t>
            </a:r>
            <a:r>
              <a:rPr lang="ru-RU" sz="2000" b="1" smtClean="0"/>
              <a:t>на немецком языке. Мендель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ru-RU" sz="2000" b="1" smtClean="0"/>
              <a:t>внимательно проштудировал 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ru-RU" sz="2000" b="1" smtClean="0"/>
              <a:t>этот труд с карандашом в руках. И высказал своему коллеге по Брюннскому  обществу естествоиспытателей Гюставу Нисслю итог своих размышлений: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smtClean="0">
                <a:cs typeface="Times New Roman" pitchFamily="18" charset="0"/>
              </a:rPr>
              <a:t>─ Это не всё, ещё чего-то не хватает!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smtClean="0">
                <a:cs typeface="Times New Roman" pitchFamily="18" charset="0"/>
              </a:rPr>
              <a:t>	Мендель тогда скромно умолчал о том, что, по его мнению, он уже открыл это «недостающее»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000" smtClean="0"/>
          </a:p>
        </p:txBody>
      </p:sp>
      <p:pic>
        <p:nvPicPr>
          <p:cNvPr id="15364" name="Picture 4" descr="книг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364163" y="1268413"/>
            <a:ext cx="2878137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49275"/>
            <a:ext cx="8229600" cy="32400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smtClean="0"/>
              <a:t>		</a:t>
            </a:r>
            <a:r>
              <a:rPr lang="ru-RU" b="1" i="1" smtClean="0">
                <a:solidFill>
                  <a:srgbClr val="66FF33"/>
                </a:solidFill>
              </a:rPr>
              <a:t>8 февраля 1865</a:t>
            </a:r>
            <a:r>
              <a:rPr lang="ru-RU" smtClean="0"/>
              <a:t> года Мендель сделал доклад о своих открытиях в Брюннском обществе естествоиспытателей. </a:t>
            </a:r>
            <a:endParaRPr lang="ru-RU" b="1" i="1" smtClean="0">
              <a:solidFill>
                <a:srgbClr val="FFFF00"/>
              </a:solidFill>
            </a:endParaRPr>
          </a:p>
        </p:txBody>
      </p:sp>
      <p:pic>
        <p:nvPicPr>
          <p:cNvPr id="16392" name="Picture 8" descr="inf_2162_beq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42988" y="2205038"/>
            <a:ext cx="7345362" cy="44608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428</TotalTime>
  <Words>676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Слайд 1</vt:lpstr>
      <vt:lpstr>Грегор Иоганн Мендель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Это единственная сохранившаяся страница расчетов Менделя.</vt:lpstr>
      <vt:lpstr>Люди не забыли Менделя</vt:lpstr>
      <vt:lpstr>Памятник Менделю перед мемориальным музеем в Брно был сооружен в 1910 году на средства, собранные учеными всего мира.</vt:lpstr>
    </vt:vector>
  </TitlesOfParts>
  <Company>ChingaChguk. 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Demon</dc:creator>
  <cp:lastModifiedBy>admin</cp:lastModifiedBy>
  <cp:revision>34</cp:revision>
  <dcterms:created xsi:type="dcterms:W3CDTF">2006-04-09T13:07:31Z</dcterms:created>
  <dcterms:modified xsi:type="dcterms:W3CDTF">2023-07-12T06:27:37Z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459915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