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86434" y="2428868"/>
            <a:ext cx="5385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dirty="0" smtClean="0">
                <a:ln w="9000" cmpd="sng">
                  <a:solidFill>
                    <a:srgbClr val="92D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Виды речи</a:t>
            </a:r>
            <a:endParaRPr lang="ru-RU" sz="7200" b="1" cap="all" spc="0" dirty="0">
              <a:ln w="9000" cmpd="sng">
                <a:solidFill>
                  <a:srgbClr val="92D05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786058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Речь</a:t>
            </a:r>
            <a:r>
              <a:rPr lang="ru-RU" sz="2000" dirty="0" smtClean="0"/>
              <a:t> – это деятельность общения – выражения, воздействия, сообщения – посредством языка, </a:t>
            </a:r>
            <a:r>
              <a:rPr lang="ru-RU" sz="2000" b="1" dirty="0" smtClean="0"/>
              <a:t>речь</a:t>
            </a:r>
            <a:r>
              <a:rPr lang="ru-RU" sz="2000" dirty="0" smtClean="0"/>
              <a:t> – это язык в действии. Речь, и единая с языком, и отличная от него, является единством определенной деятельности – общения – и определенного содержания, которое обозначает и, обозначая, отражает бытие. Точнее, </a:t>
            </a:r>
            <a:r>
              <a:rPr lang="ru-RU" sz="2000" b="1" dirty="0" smtClean="0"/>
              <a:t>речь</a:t>
            </a:r>
            <a:r>
              <a:rPr lang="ru-RU" sz="2000" dirty="0" smtClean="0"/>
              <a:t> – это форма существования сознания (мыслей, чувств, переживаний) для другого, служащая средством общения с ним, и форма обобщенного отражения действительности, или форма существования мышления.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16465" y="214290"/>
            <a:ext cx="53110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Понятие речи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571612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Речь</a:t>
            </a:r>
            <a:r>
              <a:rPr lang="ru-RU" sz="2000" dirty="0" smtClean="0"/>
              <a:t> – это сложившаяся исторически в процессе практической деятельности людей форма общения опосредованная языком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еч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 rot="10800000" flipV="1">
            <a:off x="2214546" y="1071546"/>
            <a:ext cx="1143008" cy="78581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500166" y="214290"/>
            <a:ext cx="607223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речи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143636" y="1071546"/>
            <a:ext cx="1143008" cy="714380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28662" y="178592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        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внешняя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  -   эгоцентрическая   -   внутренняя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596" y="292893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      устная</a:t>
            </a:r>
            <a:endParaRPr lang="ru-RU" sz="2400" dirty="0">
              <a:ln>
                <a:solidFill>
                  <a:srgbClr val="002060"/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28926" y="292893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письменная</a:t>
            </a:r>
            <a:endParaRPr lang="ru-RU" sz="2400" dirty="0">
              <a:ln>
                <a:solidFill>
                  <a:srgbClr val="002060"/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10800000" flipV="1">
            <a:off x="642910" y="3429000"/>
            <a:ext cx="723904" cy="42862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000232" y="3429000"/>
            <a:ext cx="642942" cy="42862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2844" y="385762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диалог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endParaRPr lang="ru-RU" sz="2400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28794" y="385762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монолог</a:t>
            </a:r>
            <a:endParaRPr lang="ru-RU" sz="2400" dirty="0">
              <a:ln>
                <a:solidFill>
                  <a:srgbClr val="002060"/>
                </a:solidFill>
              </a:ln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1357290" y="2285992"/>
            <a:ext cx="928694" cy="57150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857488" y="2285992"/>
            <a:ext cx="928694" cy="64294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30" grpId="0"/>
      <p:bldP spid="38" grpId="0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29" y="285728"/>
            <a:ext cx="60007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Внешняя речь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71546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Внешняя речь </a:t>
            </a:r>
            <a:r>
              <a:rPr lang="ru-RU" dirty="0" smtClean="0"/>
              <a:t>обращена к другим людям. Посредством ее человек передает и воспринимает мысли.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1571604" y="1714488"/>
            <a:ext cx="1214446" cy="857256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5008" y="1714328"/>
            <a:ext cx="1357322" cy="857256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-357221" y="2428868"/>
            <a:ext cx="435771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устная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4876" y="2428868"/>
            <a:ext cx="419983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письменная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282" y="3143248"/>
            <a:ext cx="40719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Речь, непосредственно обращенная к кому-либо. Она выражается в звуках и воспринимается другими людьми с помощью слуха. Устная речь — самая древняя по происхождению. Дети обучаются речи также сначала устной, позже — письменной. Устная речь проявляется в монологической и диалогической формах.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929190" y="3214686"/>
            <a:ext cx="4000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Вербальное общение при помощи письменных текстов. Оно может быть и отсроченным (письмо), и непосредственным (обмен записками во время заседания). Речь письменная отличается от речи устной не только тем, что использует графику, но и в грамматическом (прежде всего синтаксическом) и стилистическом отношениях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6" grpId="0"/>
      <p:bldP spid="18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5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142984"/>
            <a:ext cx="3500462" cy="57150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916465" y="0"/>
            <a:ext cx="53110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Устная речь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857356" y="857232"/>
            <a:ext cx="1428760" cy="500066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6215074" y="857232"/>
            <a:ext cx="1500198" cy="500066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" y="1357299"/>
            <a:ext cx="3000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диалог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7" y="1357298"/>
            <a:ext cx="30003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монолог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844" y="2214554"/>
            <a:ext cx="2571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Диалог - это речь, которая активно поддерживается собеседником и она «свернута», так как в ней многое подразумевается в силу знания и понимания ситуации партнером.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000760" y="2214554"/>
            <a:ext cx="31432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Монологическая речь — это речь одного человека. Он говорит, а другие слушают. К этому виду речи относятся разнообразные выступления одного лица перед аудиторией: лекция, отчет, сообщение, речь депутата, монолог актера и т. п. Монолог — речь непрерывная и неподдерживаемая слушателями.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6188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424" y="3507527"/>
            <a:ext cx="5016575" cy="334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1697" y="1196752"/>
            <a:ext cx="82153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Внутренняя речь: беззвучная речь про себя и для себя, возникающая в процессе мышления. Внутренняя речь происходит из внешней, с ее помощью происходит переработка образов восприятия, их осознания и классификации в определенной системе понятий. Внутренняя речь кодирует образы реального мира символизирующими их знаками и выступает как средство мышления. Она выступает как фаза планирования в практической и теоретической деятельности</a:t>
            </a:r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ru-RU" sz="2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Внутренняя речь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Типы внутренней речи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357290" y="1500174"/>
            <a:ext cx="6500858" cy="535782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1) внутреннее проговаривание - “речь про себя”, сохраняющая структуру внешней речи, но лишенная фонации, т. е. произнесения звуков, и типичная для решения мыслительных задач в затрудненных условиях; </a:t>
            </a:r>
          </a:p>
          <a:p>
            <a:pPr algn="ctr"/>
            <a:endParaRPr lang="ru-RU" dirty="0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1428728" y="1571612"/>
            <a:ext cx="6715172" cy="507209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2) собственно речь внутренняя, когда она выступает как средство мышления, пользуется специфическими единицами (код образов и схем, предметный код, предметные значения) и имеет специфическую структуру, отличную от структуры внешней речи;</a:t>
            </a:r>
          </a:p>
        </p:txBody>
      </p:sp>
      <p:sp>
        <p:nvSpPr>
          <p:cNvPr id="11" name="7-конечная звезда 10"/>
          <p:cNvSpPr/>
          <p:nvPr/>
        </p:nvSpPr>
        <p:spPr>
          <a:xfrm>
            <a:off x="1000100" y="785794"/>
            <a:ext cx="7286676" cy="6072206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3) внутреннее программирование, т. с. формирование и закрепление в специфических единицах замысла речевого высказывания, целого текста и его содержательных частей. Внутренняя речь формируется из внешней речи.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5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6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7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_5b9a4c04.jpg"/>
          <p:cNvPicPr>
            <a:picLocks noChangeAspect="1"/>
          </p:cNvPicPr>
          <p:nvPr/>
        </p:nvPicPr>
        <p:blipFill>
          <a:blip r:embed="rId2">
            <a:lum bright="-20000" contrast="-30000"/>
          </a:blip>
          <a:stretch>
            <a:fillRect/>
          </a:stretch>
        </p:blipFill>
        <p:spPr>
          <a:xfrm>
            <a:off x="0" y="0"/>
            <a:ext cx="9144000" cy="685569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Прямоугольник 2"/>
          <p:cNvSpPr/>
          <p:nvPr/>
        </p:nvSpPr>
        <p:spPr>
          <a:xfrm>
            <a:off x="1" y="214290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Эгоцентрическая речь</a:t>
            </a:r>
            <a:endParaRPr lang="ru-RU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714488"/>
            <a:ext cx="83582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Эгоцентрическая речь – особая форма речи, промежуточная между внутренней и внешней речью, выполняющая в основном интеллектуальную, а не коммуникативную функцию. Она активизируется у детей в возрасте от 3 до 5 лет, а к 6-7 годам исчезает. Эгоцентрической речи, как и внутренней, свойственны интеллектуальная функция, неполная осознанность, </a:t>
            </a:r>
            <a:r>
              <a:rPr lang="ru-RU" sz="2000" b="1" dirty="0" smtClean="0"/>
              <a:t>предикативность. </a:t>
            </a:r>
            <a:r>
              <a:rPr lang="ru-RU" sz="2000" b="1" dirty="0" smtClean="0"/>
              <a:t>Речь, обращенная к самому себе, регулирующая и контролирующая практическую </a:t>
            </a:r>
            <a:r>
              <a:rPr lang="ru-RU" sz="2000" b="1" dirty="0" smtClean="0"/>
              <a:t>.Эг</a:t>
            </a:r>
            <a:r>
              <a:rPr lang="ru-RU" sz="2000" b="1" dirty="0"/>
              <a:t>о</a:t>
            </a:r>
            <a:r>
              <a:rPr lang="ru-RU" sz="2000" b="1" dirty="0" smtClean="0"/>
              <a:t>центрическая </a:t>
            </a:r>
            <a:r>
              <a:rPr lang="ru-RU" sz="2000" b="1" dirty="0" smtClean="0"/>
              <a:t>речь генетически восходит к внешней (коммуникативной) речи и является продуктом ее частичной </a:t>
            </a:r>
            <a:r>
              <a:rPr lang="ru-RU" sz="2000" b="1" dirty="0" err="1" smtClean="0"/>
              <a:t>интериоризации</a:t>
            </a:r>
            <a:r>
              <a:rPr lang="ru-RU" sz="2000" b="1" dirty="0" smtClean="0"/>
              <a:t>. Таким образом, эгоцентрическая речь как бы переходный этап от внешней к внутренней речи.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191</TotalTime>
  <Words>601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</dc:creator>
  <cp:lastModifiedBy>Алина</cp:lastModifiedBy>
  <cp:revision>17</cp:revision>
  <dcterms:created xsi:type="dcterms:W3CDTF">2012-05-11T15:35:53Z</dcterms:created>
  <dcterms:modified xsi:type="dcterms:W3CDTF">2015-05-14T18:39:49Z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414508</vt:lpwstr>
  </property>
  <property fmtid="{D5CDD505-2E9C-101B-9397-08002B2CF9AE}" pid="3" name="NXPowerLiteSettings">
    <vt:lpwstr>F5200358026400</vt:lpwstr>
  </property>
  <property fmtid="{D5CDD505-2E9C-101B-9397-08002B2CF9AE}" pid="4" name="NXPowerLiteVersion">
    <vt:lpwstr>D5.0.6</vt:lpwstr>
  </property>
</Properties>
</file>