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1" r:id="rId4"/>
    <p:sldId id="272" r:id="rId5"/>
    <p:sldId id="270" r:id="rId6"/>
    <p:sldId id="273" r:id="rId7"/>
    <p:sldId id="274" r:id="rId8"/>
    <p:sldId id="275" r:id="rId9"/>
    <p:sldId id="276" r:id="rId10"/>
    <p:sldId id="277" r:id="rId11"/>
    <p:sldId id="278" r:id="rId12"/>
    <p:sldId id="266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1pPr>
            <a:lvl2pPr>
              <a:defRPr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2pPr>
            <a:lvl3pPr>
              <a:defRPr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3pPr>
            <a:lvl4pPr>
              <a:defRPr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4pPr>
            <a:lvl5pPr>
              <a:defRPr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pic>
        <p:nvPicPr>
          <p:cNvPr id="7" name="Рисунок 6" descr="308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1071570" cy="1307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 userDrawn="1"/>
        </p:nvSpPr>
        <p:spPr>
          <a:xfrm>
            <a:off x="1428728" y="1285860"/>
            <a:ext cx="7715272" cy="1428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defRPr sz="4000"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1pPr>
            <a:lvl2pPr>
              <a:defRPr sz="24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2pPr>
            <a:lvl3pPr>
              <a:defRPr sz="20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3pPr>
            <a:lvl4pPr>
              <a:defRPr sz="18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4pPr>
            <a:lvl5pPr>
              <a:defRPr sz="18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1pPr>
            <a:lvl2pPr>
              <a:defRPr sz="24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2pPr>
            <a:lvl3pPr>
              <a:defRPr sz="20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3pPr>
            <a:lvl4pPr>
              <a:defRPr sz="18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4pPr>
            <a:lvl5pPr>
              <a:defRPr sz="180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pic>
        <p:nvPicPr>
          <p:cNvPr id="9" name="Рисунок 8" descr="308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1071570" cy="1307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Прямоугольник 9"/>
          <p:cNvSpPr/>
          <p:nvPr userDrawn="1"/>
        </p:nvSpPr>
        <p:spPr>
          <a:xfrm>
            <a:off x="1428728" y="1285860"/>
            <a:ext cx="7715272" cy="1428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428728" y="1285860"/>
            <a:ext cx="7715272" cy="1428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308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1071570" cy="1307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6" name="Рисунок 5" descr="308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1071570" cy="1307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 userDrawn="1"/>
        </p:nvSpPr>
        <p:spPr>
          <a:xfrm>
            <a:off x="1428728" y="1285860"/>
            <a:ext cx="7715272" cy="1428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428728" y="1285860"/>
            <a:ext cx="7715272" cy="1428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308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1071570" cy="1307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BECC2-9552-44A7-A1EB-3C0CCDE13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all" spc="0">
          <a:ln w="0"/>
          <a:gradFill flip="none">
            <a:gsLst>
              <a:gs pos="0">
                <a:schemeClr val="accent1">
                  <a:tint val="75000"/>
                  <a:shade val="75000"/>
                  <a:satMod val="170000"/>
                </a:schemeClr>
              </a:gs>
              <a:gs pos="49000">
                <a:schemeClr val="accent1">
                  <a:tint val="88000"/>
                  <a:shade val="65000"/>
                  <a:satMod val="172000"/>
                </a:schemeClr>
              </a:gs>
              <a:gs pos="50000">
                <a:schemeClr val="accent1">
                  <a:shade val="65000"/>
                  <a:satMod val="130000"/>
                </a:schemeClr>
              </a:gs>
              <a:gs pos="92000">
                <a:schemeClr val="accent1">
                  <a:shade val="50000"/>
                  <a:satMod val="120000"/>
                </a:schemeClr>
              </a:gs>
              <a:gs pos="100000">
                <a:schemeClr val="accent1">
                  <a:shade val="48000"/>
                  <a:satMod val="120000"/>
                </a:schemeClr>
              </a:gs>
            </a:gsLst>
            <a:lin ang="5400000"/>
          </a:gradFill>
          <a:effectLst>
            <a:reflection blurRad="12700" stA="50000" endPos="50000" dist="5000" dir="5400000" sy="-100000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ln>
            <a:solidFill>
              <a:sysClr val="windowText" lastClr="000000"/>
            </a:solidFill>
          </a:ln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ln>
            <a:solidFill>
              <a:sysClr val="windowText" lastClr="000000"/>
            </a:solidFill>
          </a:ln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ln>
            <a:solidFill>
              <a:sysClr val="windowText" lastClr="000000"/>
            </a:solidFill>
          </a:ln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ln>
            <a:solidFill>
              <a:sysClr val="windowText" lastClr="000000"/>
            </a:solidFill>
          </a:ln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ln>
            <a:solidFill>
              <a:sysClr val="windowText" lastClr="000000"/>
            </a:solidFill>
          </a:ln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2809452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mtClean="0"/>
              <a:t>внутреннее строение </a:t>
            </a:r>
            <a:r>
              <a:rPr lang="ru-RU" dirty="0" smtClean="0"/>
              <a:t>птиц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429132"/>
            <a:ext cx="7415242" cy="1209668"/>
          </a:xfrm>
        </p:spPr>
        <p:txBody>
          <a:bodyPr>
            <a:noAutofit/>
          </a:bodyPr>
          <a:lstStyle/>
          <a:p>
            <a:pPr algn="l"/>
            <a:endParaRPr lang="ru-RU" sz="2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5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4200" dirty="0" smtClean="0"/>
              <a:t>Нервная система птиц</a:t>
            </a:r>
            <a:endParaRPr lang="ru-RU" sz="4200" dirty="0"/>
          </a:p>
        </p:txBody>
      </p:sp>
      <p:pic>
        <p:nvPicPr>
          <p:cNvPr id="6" name="Picture 8" descr="НЕРВНАЯ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14282" y="1857364"/>
            <a:ext cx="4752975" cy="4559300"/>
          </a:xfrm>
        </p:spPr>
      </p:pic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5105400" y="1785926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Головной мозг достаточно большой, развиты большие  полушария и мозжечок.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птиц хорошо развиты зрение, слух и чувство равновесия;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Глазные яблоки большие и малоподвижные; ограниченность поля зрения компенсируется подвижностью шеи.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Слух особенно хорошо развит у охотящихся в темноте птиц;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1143000"/>
          </a:xfrm>
        </p:spPr>
        <p:txBody>
          <a:bodyPr/>
          <a:lstStyle/>
          <a:p>
            <a:r>
              <a:rPr lang="ru-RU" dirty="0" smtClean="0"/>
              <a:t>Отделы нервной системы птиц </a:t>
            </a:r>
            <a:endParaRPr lang="ru-RU" dirty="0"/>
          </a:p>
        </p:txBody>
      </p:sp>
      <p:pic>
        <p:nvPicPr>
          <p:cNvPr id="5" name="Picture 8" descr="НЕРВНАЯ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85720" y="1785926"/>
            <a:ext cx="4752975" cy="4559300"/>
          </a:xfrm>
        </p:spPr>
      </p:pic>
      <p:sp>
        <p:nvSpPr>
          <p:cNvPr id="6" name="Прямоугольник 5"/>
          <p:cNvSpPr/>
          <p:nvPr/>
        </p:nvSpPr>
        <p:spPr>
          <a:xfrm>
            <a:off x="5286380" y="3000372"/>
            <a:ext cx="34290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Головной мозг;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Спинной мозг;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Периферическая нервная система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429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800" dirty="0" smtClean="0"/>
              <a:t>Органы мочеполовой системы птиц</a:t>
            </a:r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468313" y="2708275"/>
            <a:ext cx="20177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Почка;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Мочеточник;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Клоака;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5481" name="Text Box 9"/>
          <p:cNvSpPr txBox="1">
            <a:spLocks noChangeArrowheads="1"/>
          </p:cNvSpPr>
          <p:nvPr/>
        </p:nvSpPr>
        <p:spPr bwMode="auto">
          <a:xfrm>
            <a:off x="2195513" y="4652963"/>
            <a:ext cx="23764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4"/>
            </a:pPr>
            <a:endParaRPr lang="ru-RU" sz="2000" dirty="0"/>
          </a:p>
          <a:p>
            <a:pPr marL="342900" indent="-342900">
              <a:spcBef>
                <a:spcPct val="50000"/>
              </a:spcBef>
              <a:buFontTx/>
              <a:buAutoNum type="arabicPeriod" startAt="4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Семенники;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4"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Семяпроводы;</a:t>
            </a:r>
          </a:p>
        </p:txBody>
      </p:sp>
      <p:pic>
        <p:nvPicPr>
          <p:cNvPr id="105483" name="Picture 11" descr="размножени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"/>
          </a:blip>
          <a:srcRect/>
          <a:stretch>
            <a:fillRect/>
          </a:stretch>
        </p:blipFill>
        <p:spPr>
          <a:xfrm>
            <a:off x="2555875" y="1484313"/>
            <a:ext cx="5040313" cy="3313112"/>
          </a:xfrm>
        </p:spPr>
      </p:pic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5435600" y="4941888"/>
            <a:ext cx="2808288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6.  Яичник;</a:t>
            </a:r>
          </a:p>
          <a:p>
            <a:pPr marL="342900" indent="-342900"/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7.  Воронка яйцевода;</a:t>
            </a:r>
          </a:p>
          <a:p>
            <a:pPr marL="342900" indent="-342900"/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8.  Яйцевод;</a:t>
            </a:r>
          </a:p>
          <a:p>
            <a:pPr marL="342900" indent="-342900"/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9.  Рудимент правого     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яйцевода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05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8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5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5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5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60"/>
                            </p:stCondLst>
                            <p:childTnLst>
                              <p:par>
                                <p:cTn id="2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054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054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054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05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05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05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40"/>
                            </p:stCondLst>
                            <p:childTnLst>
                              <p:par>
                                <p:cTn id="38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05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05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05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"/>
                            </p:stCondLst>
                            <p:childTnLst>
                              <p:par>
                                <p:cTn id="5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05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05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05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160"/>
                            </p:stCondLst>
                            <p:childTnLst>
                              <p:par>
                                <p:cTn id="57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05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05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05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600"/>
                            </p:stCondLst>
                            <p:childTnLst>
                              <p:par>
                                <p:cTn id="63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105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105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105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1143000"/>
          </a:xfrm>
        </p:spPr>
        <p:txBody>
          <a:bodyPr/>
          <a:lstStyle/>
          <a:p>
            <a:r>
              <a:rPr lang="ru-RU" dirty="0" smtClean="0"/>
              <a:t>Мочеполовая система птиц</a:t>
            </a:r>
            <a:endParaRPr lang="ru-RU" dirty="0"/>
          </a:p>
        </p:txBody>
      </p:sp>
      <p:pic>
        <p:nvPicPr>
          <p:cNvPr id="6" name="Picture 11" descr="размножени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"/>
          </a:blip>
          <a:srcRect/>
          <a:stretch>
            <a:fillRect/>
          </a:stretch>
        </p:blipFill>
        <p:spPr>
          <a:xfrm>
            <a:off x="214282" y="2285992"/>
            <a:ext cx="4643470" cy="3313112"/>
          </a:xfrm>
        </p:spPr>
      </p:pic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5105400" y="1785926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Органы выделения птиц – крупные бобовидные тазовые почки.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Мочевой пузырь отсутствует.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самцов развиты парные половые железы – семенники, в то время как у самок сохраняются только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левый</a:t>
            </a: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яичник и яйцевод.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Семяпроводы от семенников впадают в клоаку.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 l="-1539"/>
          <a:stretch>
            <a:fillRect/>
          </a:stretch>
        </p:blipFill>
        <p:spPr>
          <a:xfrm>
            <a:off x="1403350" y="1500174"/>
            <a:ext cx="7026302" cy="5143536"/>
          </a:xfrm>
          <a:prstGeom prst="roundRect">
            <a:avLst/>
          </a:prstGeom>
          <a:noFill/>
          <a:ln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1143000"/>
          </a:xfrm>
        </p:spPr>
        <p:txBody>
          <a:bodyPr/>
          <a:lstStyle/>
          <a:p>
            <a:r>
              <a:rPr lang="ru-RU" dirty="0" smtClean="0"/>
              <a:t>Строение птицы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0606020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1244" y="1500174"/>
            <a:ext cx="5456838" cy="4572032"/>
          </a:xfrm>
          <a:prstGeom prst="roundRect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Скелет птицы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800" dirty="0" smtClean="0"/>
              <a:t>Пищеварительная система </a:t>
            </a:r>
            <a:br>
              <a:rPr lang="ru-RU" sz="3800" dirty="0" smtClean="0"/>
            </a:br>
            <a:r>
              <a:rPr lang="ru-RU" sz="3800" dirty="0" smtClean="0"/>
              <a:t>птиц</a:t>
            </a:r>
            <a:endParaRPr lang="ru-RU" sz="3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1714488"/>
            <a:ext cx="435771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 расширении пищевода –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зобе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– пища может временно храниться, размягчаясь;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мускульном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отделе желудка пища тщательно перетирается;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железистом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отделе желудка и кишечнике пища быстро  переваривается под действием ферментов;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Толстая кишка впадает в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клоаку.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Picture 9" descr="ПИЩЕВАР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57222" y="1928802"/>
            <a:ext cx="4344987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ПИЩЕВАР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143116"/>
            <a:ext cx="4344987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3"/>
          <p:cNvSpPr txBox="1">
            <a:spLocks noChangeArrowheads="1"/>
          </p:cNvSpPr>
          <p:nvPr/>
        </p:nvSpPr>
        <p:spPr>
          <a:xfrm>
            <a:off x="4643438" y="2000240"/>
            <a:ext cx="5572164" cy="4071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Рот;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Глотка;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Пищевод;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Зоб;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Железистый желудок;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Мускульный желудок;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Печень;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Поджелудочная железа;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Тонкая кишка;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Толстая кишка;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Клоака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title"/>
          </p:nvPr>
        </p:nvSpPr>
        <p:spPr>
          <a:xfrm>
            <a:off x="1571604" y="0"/>
            <a:ext cx="7158037" cy="1412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/>
              <a:t>Органы пищеварительной системы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title"/>
          </p:nvPr>
        </p:nvSpPr>
        <p:spPr>
          <a:xfrm>
            <a:off x="1571604" y="0"/>
            <a:ext cx="7158037" cy="1412875"/>
          </a:xfrm>
        </p:spPr>
        <p:txBody>
          <a:bodyPr>
            <a:normAutofit/>
          </a:bodyPr>
          <a:lstStyle/>
          <a:p>
            <a:pPr eaLnBrk="1" hangingPunct="1"/>
            <a:r>
              <a:rPr lang="ru-RU" dirty="0" smtClean="0"/>
              <a:t>Дыхательная система птиц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3626193" cy="3857652"/>
          </a:xfrm>
          <a:prstGeom prst="round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4071934" y="1600200"/>
            <a:ext cx="461486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Бронхи, пронизывающие небольшие лёгкие, соединены с десятком воздушных мешков.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вдохе воздух поступает в лёгкие и в мешки, при выходе в лёгкие проходит насыщенный кислородом воздух из воздушных мешков. Таким образом увеличивается интенсивность газообмена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( принцип двойного дыхания)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Кроме того, воздушные мешки позволяют изменять плотность тела при нырянии, а также предохраняют внутренние органы от перегрева, удаляя избыток тепла</a:t>
            </a:r>
            <a:endParaRPr kumimoji="0" lang="ru-RU" sz="1800" b="0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title"/>
          </p:nvPr>
        </p:nvSpPr>
        <p:spPr>
          <a:xfrm>
            <a:off x="1500166" y="0"/>
            <a:ext cx="7158037" cy="1412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/>
              <a:t>Органы дыхательной системы птиц</a:t>
            </a:r>
          </a:p>
        </p:txBody>
      </p:sp>
      <p:pic>
        <p:nvPicPr>
          <p:cNvPr id="6" name="Picture 9" descr="ДЫХАТЕЛЬНАЯ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71612"/>
            <a:ext cx="4808538" cy="4967288"/>
          </a:xfrm>
          <a:prstGeom prst="round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7" name="Rectangle 13"/>
          <p:cNvSpPr txBox="1">
            <a:spLocks noChangeArrowheads="1"/>
          </p:cNvSpPr>
          <p:nvPr/>
        </p:nvSpPr>
        <p:spPr>
          <a:xfrm>
            <a:off x="4143340" y="2214554"/>
            <a:ext cx="5000660" cy="18573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Трахея;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Передние воздушные мешки;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Лёгкие;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Задние воздушные мешки.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img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3316284" cy="2000264"/>
          </a:xfrm>
          <a:prstGeom prst="roundRect">
            <a:avLst/>
          </a:prstGeom>
          <a:noFill/>
        </p:spPr>
      </p:pic>
      <p:pic>
        <p:nvPicPr>
          <p:cNvPr id="6" name="Picture 7" descr="img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857628"/>
            <a:ext cx="2168518" cy="2286016"/>
          </a:xfrm>
          <a:prstGeom prst="roundRect">
            <a:avLst/>
          </a:prstGeom>
          <a:noFill/>
        </p:spPr>
      </p:pic>
      <p:sp>
        <p:nvSpPr>
          <p:cNvPr id="7" name="Rectangle 10"/>
          <p:cNvSpPr txBox="1">
            <a:spLocks noChangeArrowheads="1"/>
          </p:cNvSpPr>
          <p:nvPr/>
        </p:nvSpPr>
        <p:spPr>
          <a:xfrm>
            <a:off x="4714876" y="1928802"/>
            <a:ext cx="4038600" cy="5229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Птицы –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теплокровные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животные с интенсивным обменом веществ и температурой тела 38–45 °C.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Интенсивное кровообращение обеспечивается большим объёмом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четырёхкамерного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сердца и большей частотой его сокращения (до 1000 ударов в минуту у колибри).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птиц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два круга</a:t>
            </a:r>
            <a:r>
              <a:rPr kumimoji="0" lang="ru-RU" sz="2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кровообращения.</a:t>
            </a:r>
            <a:endParaRPr kumimoji="0" lang="ru-RU" sz="2000" b="0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title"/>
          </p:nvPr>
        </p:nvSpPr>
        <p:spPr>
          <a:xfrm>
            <a:off x="1571604" y="0"/>
            <a:ext cx="7158037" cy="1412875"/>
          </a:xfrm>
        </p:spPr>
        <p:txBody>
          <a:bodyPr>
            <a:normAutofit/>
          </a:bodyPr>
          <a:lstStyle/>
          <a:p>
            <a:pPr eaLnBrk="1" hangingPunct="1"/>
            <a:r>
              <a:rPr lang="ru-RU" dirty="0" smtClean="0"/>
              <a:t>Кровеносная система птиц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200" dirty="0" smtClean="0"/>
              <a:t>Органы кровеносной системы птиц</a:t>
            </a:r>
            <a:endParaRPr lang="ru-RU" sz="4200" dirty="0"/>
          </a:p>
        </p:txBody>
      </p:sp>
      <p:pic>
        <p:nvPicPr>
          <p:cNvPr id="7" name="Picture 6" descr="КРОВЬ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"/>
          <a:stretch>
            <a:fillRect/>
          </a:stretch>
        </p:blipFill>
        <p:spPr>
          <a:xfrm>
            <a:off x="-428660" y="1571612"/>
            <a:ext cx="5256213" cy="4572000"/>
          </a:xfrm>
        </p:spPr>
      </p:pic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5143504" y="1928802"/>
            <a:ext cx="3286125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Сердце;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Сонная артерия;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Правая дуга аорты;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Спинная аорта;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Задняя полая вена;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Передняя полая вена;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Лёгочная артерия;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Лёгочная вена;</a:t>
            </a:r>
          </a:p>
          <a:p>
            <a:pPr marL="533400" marR="0" lvl="0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Капиллярная сеть.</a:t>
            </a:r>
            <a:endParaRPr kumimoji="0" lang="ru-RU" sz="2000" b="0" i="0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Птицы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188</TotalTime>
  <Words>356</Words>
  <Application>Microsoft Office PowerPoint</Application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Птицы</vt:lpstr>
      <vt:lpstr> внутреннее строение птиц</vt:lpstr>
      <vt:lpstr>Строение птицы</vt:lpstr>
      <vt:lpstr>Скелет птицы</vt:lpstr>
      <vt:lpstr>Пищеварительная система  птиц</vt:lpstr>
      <vt:lpstr>Органы пищеварительной системы</vt:lpstr>
      <vt:lpstr>Дыхательная система птиц</vt:lpstr>
      <vt:lpstr>Органы дыхательной системы птиц</vt:lpstr>
      <vt:lpstr>Кровеносная система птиц</vt:lpstr>
      <vt:lpstr> Органы кровеносной системы птиц</vt:lpstr>
      <vt:lpstr>Нервная система птиц</vt:lpstr>
      <vt:lpstr>Отделы нервной системы птиц </vt:lpstr>
      <vt:lpstr>Органы мочеполовой системы птиц</vt:lpstr>
      <vt:lpstr>Мочеполовая система птиц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Внутреннее строение птицы</dc:title>
  <dc:creator>Admin</dc:creator>
  <cp:lastModifiedBy>User</cp:lastModifiedBy>
  <cp:revision>23</cp:revision>
  <dcterms:created xsi:type="dcterms:W3CDTF">2010-02-19T17:00:17Z</dcterms:created>
  <dcterms:modified xsi:type="dcterms:W3CDTF">2023-02-26T17:42:57Z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484075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