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5" r:id="rId8"/>
    <p:sldId id="264" r:id="rId9"/>
    <p:sldId id="266" r:id="rId10"/>
    <p:sldId id="268" r:id="rId11"/>
    <p:sldId id="269" r:id="rId12"/>
    <p:sldId id="270" r:id="rId13"/>
    <p:sldId id="273" r:id="rId14"/>
    <p:sldId id="271" r:id="rId15"/>
    <p:sldId id="274" r:id="rId16"/>
    <p:sldId id="272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06DCC90-ACD2-4A21-B2FA-2C5B4AB75652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68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6CAE02-4A6C-41D5-84B9-3EAB7DB0EAA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A101B-FA84-4FB0-BEF1-75D6759B3FC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9D2E87-A9D5-4876-8C9E-1C1EE9129D4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C31CC0A-355D-4089-8312-1350090D2C8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8F339D-2577-47C4-89F7-5B059A18E2C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E7580-8236-4817-BE87-C46DCFDA8568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4F5FC-DEE8-4198-B246-85EE5AB0E62F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0D32E-AD19-48DE-9BF6-9569B243996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C17CA-608C-4281-8A90-5C430A5E321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21ECA-4ADF-48D9-9A85-AC966B579DF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230DE-BD64-4C59-8BE5-C8633EDD297D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3279C-2B47-4E29-A832-7987D5952A8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8071841B-A838-42CE-993C-1745DFEB98C9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358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/>
              <a:t>§ </a:t>
            </a:r>
            <a:r>
              <a:rPr lang="ru-RU" dirty="0" smtClean="0"/>
              <a:t>8. </a:t>
            </a:r>
            <a:r>
              <a:rPr lang="ru-RU" dirty="0"/>
              <a:t>Головной мозг: строение и функции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" descr="res2654A160-5E11-4387-8C58-30AB320A21B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14348" y="3571876"/>
            <a:ext cx="8001056" cy="3071834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таламус сходится вся информация от органов чувств. Они отсеивают малозначащие сведения и активизируют кору при получении важных для организма событий. В гипоталамусе сосредоточены вегетативные функции мозга: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здесь располагаются центры голода и насыщения, жажды и ее утоления, поддержания температуры тела на заданном уровне. Нейроны подбугорья посылают нейрогормоны, регулирующие работу гипофиза.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Самый крупный отдел головного мозга – </a:t>
            </a:r>
            <a:r>
              <a:rPr lang="ru-RU" i="1"/>
              <a:t>большие полушария</a:t>
            </a:r>
            <a:r>
              <a:rPr lang="ru-RU"/>
              <a:t> – правое и левое (рис. 81). Левое полушарие управляет правой половиной тела, правое – левой. Полушария имеют </a:t>
            </a:r>
            <a:r>
              <a:rPr lang="ru-RU" i="1"/>
              <a:t>кору</a:t>
            </a:r>
            <a:r>
              <a:rPr lang="ru-RU"/>
              <a:t>. Поверхность коры очень велика благодаря наличию </a:t>
            </a:r>
            <a:r>
              <a:rPr lang="ru-RU" i="1"/>
              <a:t>извилин</a:t>
            </a:r>
            <a:r>
              <a:rPr lang="ru-RU"/>
              <a:t> и </a:t>
            </a:r>
            <a:r>
              <a:rPr lang="ru-RU" i="1"/>
              <a:t>борозд</a:t>
            </a:r>
            <a:r>
              <a:rPr lang="ru-RU"/>
              <a:t>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Борозды разделяют большие полушария на </a:t>
            </a:r>
            <a:r>
              <a:rPr lang="ru-RU" i="1" dirty="0"/>
              <a:t>доли</a:t>
            </a:r>
            <a:r>
              <a:rPr lang="ru-RU" dirty="0"/>
              <a:t> </a:t>
            </a:r>
            <a:r>
              <a:rPr lang="ru-RU" dirty="0" smtClean="0"/>
              <a:t>: </a:t>
            </a:r>
            <a:r>
              <a:rPr lang="ru-RU" i="1" dirty="0"/>
              <a:t>лобную</a:t>
            </a:r>
            <a:r>
              <a:rPr lang="ru-RU" dirty="0"/>
              <a:t>, </a:t>
            </a:r>
            <a:r>
              <a:rPr lang="ru-RU" i="1" dirty="0"/>
              <a:t>теменную</a:t>
            </a:r>
            <a:r>
              <a:rPr lang="ru-RU" dirty="0"/>
              <a:t>, </a:t>
            </a:r>
            <a:r>
              <a:rPr lang="ru-RU" i="1" dirty="0"/>
              <a:t>височные</a:t>
            </a:r>
            <a:r>
              <a:rPr lang="ru-RU" dirty="0"/>
              <a:t> и </a:t>
            </a:r>
            <a:r>
              <a:rPr lang="ru-RU" i="1" dirty="0"/>
              <a:t>затылочные</a:t>
            </a:r>
            <a:r>
              <a:rPr lang="ru-RU" dirty="0"/>
              <a:t>. В лобной доле находятся центры, управляющие мышечными движениями. 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Здесь определяются цели деятельности и оцениваются ее результаты. Теменная доля связана с кожно-мышечной чувствительностью, затылочные – со зрением, височные – со слухом.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Участки мозга, воспринимающие информацию от тех или иных органов чувств, называют </a:t>
            </a:r>
            <a:r>
              <a:rPr lang="ru-RU" i="1" dirty="0"/>
              <a:t>зонами</a:t>
            </a:r>
            <a:r>
              <a:rPr lang="ru-RU" dirty="0"/>
              <a:t> </a:t>
            </a:r>
            <a:r>
              <a:rPr lang="ru-RU" dirty="0" smtClean="0"/>
              <a:t>. </a:t>
            </a:r>
            <a:r>
              <a:rPr lang="ru-RU" dirty="0"/>
              <a:t>Однако анализ и синтез получаемой информации происходит не только в них. 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этой сложной работе участвуют вся кора в целом и многие другие отделы мозга. У правшей в левом полушарии находятся речевые центры. У некоторых левшей они находятся в правом полушарии. Кора полушарий регулирует и контролирует работу всех органов.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 функционированием головного мозга, и в частности коры больших полушарий, связаны сознание человека, его память, мышление, речь, трудовая деятельность, т.е. все, что отличает человека от животных.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7" name="Picture 5" descr="res234D0F96-6FA1-4E9B-8E0D-BACE59BBE5A5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404813"/>
            <a:ext cx="8064500" cy="6119812"/>
          </a:xfrm>
          <a:noFill/>
          <a:ln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Выводы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Головной мозг расположен в полости черепа. Тела нейронов находятся в сером веществе головного мозга. Поверхностный слой серого вещества больших полушарий и мозжечка образует кору, внутри мозга оно сосредоточено отдельными островками среди белого вещества. Эти островки серого вещества называются ядрами. В них находятся центры важных рефлексов.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Где расположен спинной мозг? Какое значение имеет </a:t>
            </a:r>
            <a:r>
              <a:rPr lang="ru-RU" dirty="0" err="1"/>
              <a:t>спинно-мозговая</a:t>
            </a:r>
            <a:r>
              <a:rPr lang="ru-RU" dirty="0"/>
              <a:t> жидкость? Где она находится? </a:t>
            </a:r>
          </a:p>
          <a:p>
            <a:r>
              <a:rPr lang="ru-RU" dirty="0"/>
              <a:t>Рассмотрите рис. </a:t>
            </a:r>
            <a:r>
              <a:rPr lang="ru-RU" dirty="0" smtClean="0"/>
              <a:t>12. </a:t>
            </a:r>
            <a:r>
              <a:rPr lang="ru-RU" dirty="0"/>
              <a:t>Найдите </a:t>
            </a:r>
            <a:r>
              <a:rPr lang="ru-RU" dirty="0" err="1"/>
              <a:t>спинно-мозговой</a:t>
            </a:r>
            <a:r>
              <a:rPr lang="ru-RU" dirty="0"/>
              <a:t> канал, центральный канал, серое и белое вещество. Объясните их значение.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600"/>
              <a:t>Продолговатый мозг, являясь продолжением спинного, по строению и функциям не отличается от него. Проводящие пути продолговатого мозга идут через мост в средний и промежуточный мозг и заканчиваются в коре. Особенно тесные связи имеются между продолговатым мозгом, средним и мозжечком. Чем выше располагаются отделы мозга, тем более сложную функцию они выполняют.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Большие полушария подразделяются на лобные, теменные, затылочные и височные доли. В лобных долях находятся моторные зоны, здесь формируются сложные программы поведения.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В теменных долях находятся зоны кожно-мышечной чувствительности, в затылочных – зрительные зоны, в височных – слуховые зоны. Речевые центры у всех правшей и у многих левшей находятся в левом полушарии. В коре больших полушарий завершается аналитико-синтетическая работа мозга.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Правое полушарие осуществляет наглядно-образное мышление, а левое полушарие – словесно-логическое.</a:t>
            </a: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res359512E0-99CF-40D4-B39A-7C069BE13D08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404813"/>
            <a:ext cx="5761038" cy="6119812"/>
          </a:xfrm>
          <a:noFill/>
          <a:ln/>
        </p:spPr>
      </p:pic>
      <p:sp>
        <p:nvSpPr>
          <p:cNvPr id="5127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600"/>
              <a:t> </a:t>
            </a:r>
          </a:p>
          <a:p>
            <a:pPr>
              <a:buFont typeface="Wingdings" pitchFamily="2" charset="2"/>
              <a:buNone/>
            </a:pPr>
            <a:endParaRPr lang="ru-RU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Головной мозг находится в полости черепа. Твердая оболочка головного мозга отделена от мягких тканей щелью со спинно-мозговой жидкостью. Богатая сеть кровеносных сосудов снабжает ткани мозга кислородом и питательными веществами. Масса головного мозга составляет в среднем 1300–1400 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Тела нервных клеток, образующих </a:t>
            </a:r>
            <a:r>
              <a:rPr lang="ru-RU" i="1"/>
              <a:t>серое вещество</a:t>
            </a:r>
            <a:r>
              <a:rPr lang="ru-RU"/>
              <a:t>, находятся как на поверхности мозга (в коре), так и внутри него среди </a:t>
            </a:r>
            <a:r>
              <a:rPr lang="ru-RU" i="1"/>
              <a:t>белого вещества</a:t>
            </a:r>
            <a:r>
              <a:rPr lang="ru-RU"/>
              <a:t> (в виде ядер). От головного мозга отходит 12 пар нервов, среди них блуждающий, регулирующий работу внутренних органов.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9312"/>
          </a:xfrm>
        </p:spPr>
        <p:txBody>
          <a:bodyPr/>
          <a:lstStyle/>
          <a:p>
            <a:r>
              <a:rPr lang="ru-RU" b="1"/>
              <a:t>Отделы головного мозга.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341438"/>
            <a:ext cx="8229600" cy="86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/>
              <a:t>Головной мозг имеет сложное строение, он состоит из нескольких отделов (рис. 80).</a:t>
            </a:r>
            <a:endParaRPr lang="ru-RU" sz="2600" i="1"/>
          </a:p>
        </p:txBody>
      </p:sp>
      <p:pic>
        <p:nvPicPr>
          <p:cNvPr id="14341" name="Picture 5" descr="res2654A160-5E11-4387-8C58-30AB320A21B8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2276475"/>
            <a:ext cx="7056437" cy="4248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/>
              <a:t>Продолговатый мозг</a:t>
            </a:r>
            <a:r>
              <a:rPr lang="ru-RU" dirty="0"/>
              <a:t> является продолжением спинного мозга (см. также § </a:t>
            </a:r>
            <a:r>
              <a:rPr lang="ru-RU" dirty="0" smtClean="0"/>
              <a:t>8,рис 13). </a:t>
            </a:r>
            <a:r>
              <a:rPr lang="ru-RU" dirty="0"/>
              <a:t>Он управляет сердечной деятельностью, дыханием, пищеварением и потоотделением. Продолговатый мозг переходит в </a:t>
            </a:r>
            <a:r>
              <a:rPr lang="ru-RU" i="1" dirty="0"/>
              <a:t>мост</a:t>
            </a:r>
            <a:r>
              <a:rPr lang="ru-RU" dirty="0"/>
              <a:t>, который связывает его с другими отделами головного мозга.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Над продолговатым мозгом находится </a:t>
            </a:r>
            <a:r>
              <a:rPr lang="ru-RU" i="1"/>
              <a:t>мозжечок</a:t>
            </a:r>
            <a:r>
              <a:rPr lang="ru-RU"/>
              <a:t>. Поверхность мозжечка </a:t>
            </a:r>
            <a:r>
              <a:rPr lang="ru-RU" i="1"/>
              <a:t>(кора)</a:t>
            </a:r>
            <a:r>
              <a:rPr lang="ru-RU"/>
              <a:t> представлена серым веществом и имеет множество складок, извилин, борозд. Внутри мозжечка имеются ядра – скопления серого вещества.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Мозжечок обеспечивает согласованность движений, равновесие тела и координацию движений.</a:t>
            </a:r>
          </a:p>
          <a:p>
            <a:r>
              <a:rPr lang="ru-RU"/>
              <a:t>Продолговатый мозг связан со </a:t>
            </a:r>
            <a:r>
              <a:rPr lang="ru-RU" i="1"/>
              <a:t>средним</a:t>
            </a:r>
            <a:r>
              <a:rPr lang="ru-RU"/>
              <a:t>, а также </a:t>
            </a:r>
            <a:r>
              <a:rPr lang="ru-RU" i="1"/>
              <a:t>промежуточным мозгом</a:t>
            </a:r>
            <a:r>
              <a:rPr lang="ru-RU"/>
              <a:t>. Эти отделы регулируют сложные двигательные рефлексы, обмен веществ и постоянство внутренней среды.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</TotalTime>
  <Words>671</Words>
  <Application>Microsoft Office PowerPoint</Application>
  <PresentationFormat>Экран (4:3)</PresentationFormat>
  <Paragraphs>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Край</vt:lpstr>
      <vt:lpstr>§ 8. Головной мозг: строение и функции</vt:lpstr>
      <vt:lpstr>Слайд 2</vt:lpstr>
      <vt:lpstr>Слайд 3</vt:lpstr>
      <vt:lpstr>Слайд 4</vt:lpstr>
      <vt:lpstr>Слайд 5</vt:lpstr>
      <vt:lpstr>Отделы головного мозга.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Выводы</vt:lpstr>
      <vt:lpstr>Слайд 20</vt:lpstr>
      <vt:lpstr>Слайд 21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 50. Головной мозг: строение и функции</dc:title>
  <dc:creator>54</dc:creator>
  <cp:lastModifiedBy>User</cp:lastModifiedBy>
  <cp:revision>9</cp:revision>
  <dcterms:created xsi:type="dcterms:W3CDTF">2012-03-12T14:57:06Z</dcterms:created>
  <dcterms:modified xsi:type="dcterms:W3CDTF">2021-10-20T14:05:38Z</dcterms:modified>
</cp:coreProperties>
</file>