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56" r:id="rId2"/>
    <p:sldId id="257" r:id="rId3"/>
    <p:sldId id="258" r:id="rId4"/>
    <p:sldId id="260" r:id="rId5"/>
    <p:sldId id="259" r:id="rId6"/>
    <p:sldId id="263" r:id="rId7"/>
    <p:sldId id="265" r:id="rId8"/>
    <p:sldId id="264" r:id="rId9"/>
    <p:sldId id="266" r:id="rId10"/>
    <p:sldId id="268" r:id="rId11"/>
    <p:sldId id="269" r:id="rId12"/>
    <p:sldId id="270" r:id="rId13"/>
    <p:sldId id="273" r:id="rId14"/>
    <p:sldId id="271" r:id="rId15"/>
    <p:sldId id="274" r:id="rId16"/>
    <p:sldId id="272" r:id="rId17"/>
    <p:sldId id="275" r:id="rId18"/>
    <p:sldId id="276" r:id="rId19"/>
    <p:sldId id="277" r:id="rId20"/>
    <p:sldId id="278" r:id="rId21"/>
    <p:sldId id="279" r:id="rId22"/>
    <p:sldId id="280" r:id="rId23"/>
    <p:sldId id="281" r:id="rId24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1524000"/>
            <a:ext cx="7623175" cy="1752600"/>
          </a:xfrm>
        </p:spPr>
        <p:txBody>
          <a:bodyPr/>
          <a:lstStyle>
            <a:lvl1pPr>
              <a:defRPr sz="5000"/>
            </a:lvl1pPr>
          </a:lstStyle>
          <a:p>
            <a:r>
              <a:rPr lang="ru-RU" altLang="en-US"/>
              <a:t>Образец заголовка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81200" y="3962400"/>
            <a:ext cx="65532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ru-RU" altLang="en-US"/>
              <a:t>Образец подзаголовка</a:t>
            </a:r>
          </a:p>
        </p:txBody>
      </p:sp>
      <p:sp>
        <p:nvSpPr>
          <p:cNvPr id="36868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36869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3638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36870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906DCC90-ACD2-4A21-B2FA-2C5B4AB75652}" type="slidenum">
              <a:rPr lang="ru-RU" altLang="en-US"/>
              <a:pPr/>
              <a:t>‹#›</a:t>
            </a:fld>
            <a:endParaRPr lang="ru-RU" altLang="en-US"/>
          </a:p>
        </p:txBody>
      </p:sp>
      <p:sp>
        <p:nvSpPr>
          <p:cNvPr id="36871" name="Freeform 7"/>
          <p:cNvSpPr>
            <a:spLocks noChangeArrowheads="1"/>
          </p:cNvSpPr>
          <p:nvPr/>
        </p:nvSpPr>
        <p:spPr bwMode="auto">
          <a:xfrm>
            <a:off x="609600" y="1219200"/>
            <a:ext cx="7924800" cy="914400"/>
          </a:xfrm>
          <a:custGeom>
            <a:avLst/>
            <a:gdLst/>
            <a:ahLst/>
            <a:cxnLst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25400" cap="flat" cmpd="sng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6872" name="Line 8"/>
          <p:cNvSpPr>
            <a:spLocks noChangeShapeType="1"/>
          </p:cNvSpPr>
          <p:nvPr/>
        </p:nvSpPr>
        <p:spPr bwMode="auto">
          <a:xfrm>
            <a:off x="1981200" y="3962400"/>
            <a:ext cx="6511925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66CAE02-4A6C-41D5-84B9-3EAB7DB0EAA3}" type="slidenum">
              <a:rPr lang="ru-RU" altLang="en-US"/>
              <a:pPr/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8A101B-FA84-4FB0-BEF1-75D6759B3FC2}" type="slidenum">
              <a:rPr lang="ru-RU" altLang="en-US"/>
              <a:pPr/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7813"/>
            <a:ext cx="8229600" cy="58531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4B9D2E87-A9D5-4876-8C9E-1C1EE9129D4A}" type="slidenum">
              <a:rPr lang="ru-RU" altLang="en-US"/>
              <a:pPr/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8229600" cy="21891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3941763"/>
            <a:ext cx="8229600" cy="21891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5C31CC0A-355D-4089-8312-1350090D2C80}" type="slidenum">
              <a:rPr lang="ru-RU" altLang="en-US"/>
              <a:pPr/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98F339D-2577-47C4-89F7-5B059A18E2C3}" type="slidenum">
              <a:rPr lang="ru-RU" altLang="en-US"/>
              <a:pPr/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5E7580-8236-4817-BE87-C46DCFDA8568}" type="slidenum">
              <a:rPr lang="ru-RU" altLang="en-US"/>
              <a:pPr/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6B4F5FC-DEE8-4198-B246-85EE5AB0E62F}" type="slidenum">
              <a:rPr lang="ru-RU" altLang="en-US"/>
              <a:pPr/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70D32E-AD19-48DE-9BF6-9569B2439963}" type="slidenum">
              <a:rPr lang="ru-RU" altLang="en-US"/>
              <a:pPr/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FC17CA-608C-4281-8A90-5C430A5E3213}" type="slidenum">
              <a:rPr lang="ru-RU" altLang="en-US"/>
              <a:pPr/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F21ECA-4ADF-48D9-9A85-AC966B579DF5}" type="slidenum">
              <a:rPr lang="ru-RU" altLang="en-US"/>
              <a:pPr/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5F230DE-BD64-4C59-8BE5-C8633EDD297D}" type="slidenum">
              <a:rPr lang="ru-RU" altLang="en-US"/>
              <a:pPr/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3D3279C-2B47-4E29-A832-7987D5952A86}" type="slidenum">
              <a:rPr lang="ru-RU" altLang="en-US"/>
              <a:pPr/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en-US" smtClean="0"/>
              <a:t>Образец заголовка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en-US" smtClean="0"/>
              <a:t>Образец текста</a:t>
            </a:r>
          </a:p>
          <a:p>
            <a:pPr lvl="1"/>
            <a:r>
              <a:rPr lang="ru-RU" altLang="en-US" smtClean="0"/>
              <a:t>Второй уровень</a:t>
            </a:r>
          </a:p>
          <a:p>
            <a:pPr lvl="2"/>
            <a:r>
              <a:rPr lang="ru-RU" altLang="en-US" smtClean="0"/>
              <a:t>Третий уровень</a:t>
            </a:r>
          </a:p>
          <a:p>
            <a:pPr lvl="3"/>
            <a:r>
              <a:rPr lang="ru-RU" altLang="en-US" smtClean="0"/>
              <a:t>Четвертый уровень</a:t>
            </a:r>
          </a:p>
          <a:p>
            <a:pPr lvl="4"/>
            <a:r>
              <a:rPr lang="ru-RU" altLang="en-US" smtClean="0"/>
              <a:t>Пятый уровень</a:t>
            </a:r>
          </a:p>
        </p:txBody>
      </p:sp>
      <p:sp>
        <p:nvSpPr>
          <p:cNvPr id="3584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+mj-lt"/>
              </a:defRPr>
            </a:lvl1pPr>
          </a:lstStyle>
          <a:p>
            <a:endParaRPr lang="ru-RU" altLang="en-US"/>
          </a:p>
        </p:txBody>
      </p:sp>
      <p:sp>
        <p:nvSpPr>
          <p:cNvPr id="3584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+mj-lt"/>
              </a:defRPr>
            </a:lvl1pPr>
          </a:lstStyle>
          <a:p>
            <a:endParaRPr lang="ru-RU" altLang="en-US"/>
          </a:p>
        </p:txBody>
      </p:sp>
      <p:sp>
        <p:nvSpPr>
          <p:cNvPr id="3584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+mj-lt"/>
              </a:defRPr>
            </a:lvl1pPr>
          </a:lstStyle>
          <a:p>
            <a:fld id="{8071841B-A838-42CE-993C-1745DFEB98C9}" type="slidenum">
              <a:rPr lang="ru-RU" altLang="en-US"/>
              <a:pPr/>
              <a:t>‹#›</a:t>
            </a:fld>
            <a:endParaRPr lang="ru-RU" altLang="en-US"/>
          </a:p>
        </p:txBody>
      </p:sp>
      <p:sp>
        <p:nvSpPr>
          <p:cNvPr id="35847" name="Freeform 7"/>
          <p:cNvSpPr>
            <a:spLocks noChangeArrowheads="1"/>
          </p:cNvSpPr>
          <p:nvPr/>
        </p:nvSpPr>
        <p:spPr bwMode="auto">
          <a:xfrm>
            <a:off x="381000" y="228600"/>
            <a:ext cx="8229600" cy="609600"/>
          </a:xfrm>
          <a:custGeom>
            <a:avLst/>
            <a:gdLst/>
            <a:ahLst/>
            <a:cxnLst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19050" cap="flat" cmpd="sng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5848" name="Line 8"/>
          <p:cNvSpPr>
            <a:spLocks noChangeShapeType="1"/>
          </p:cNvSpPr>
          <p:nvPr/>
        </p:nvSpPr>
        <p:spPr bwMode="auto">
          <a:xfrm>
            <a:off x="457200" y="6172200"/>
            <a:ext cx="8229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  <p:sldLayoutId id="2147483662" r:id="rId13"/>
  </p:sldLayoutIdLst>
  <p:timing>
    <p:tnLst>
      <p:par>
        <p:cTn id="1" dur="indefinite" restart="never" nodeType="tmRoot"/>
      </p:par>
    </p:tnLst>
  </p:timing>
  <p:txStyles>
    <p:titleStyle>
      <a:lvl1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2pPr>
      <a:lvl3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3pPr>
      <a:lvl4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4pPr>
      <a:lvl5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69925" indent="-325438" algn="l" rtl="0" fontAlgn="base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q"/>
        <a:defRPr sz="2600">
          <a:solidFill>
            <a:schemeClr val="tx1"/>
          </a:solidFill>
          <a:latin typeface="+mn-lt"/>
        </a:defRPr>
      </a:lvl2pPr>
      <a:lvl3pPr marL="1022350" indent="-350838" algn="l" rtl="0" fontAlgn="base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3pPr>
      <a:lvl4pPr marL="1339850" indent="-31591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q"/>
        <a:defRPr sz="2000">
          <a:solidFill>
            <a:schemeClr val="tx1"/>
          </a:solidFill>
          <a:latin typeface="+mn-lt"/>
        </a:defRPr>
      </a:lvl4pPr>
      <a:lvl5pPr marL="16811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1383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955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0527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5099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r"/>
            <a:r>
              <a:rPr lang="ru-RU" dirty="0"/>
              <a:t>§ </a:t>
            </a:r>
            <a:r>
              <a:rPr lang="ru-RU" dirty="0" smtClean="0"/>
              <a:t>8. </a:t>
            </a:r>
            <a:r>
              <a:rPr lang="ru-RU" dirty="0"/>
              <a:t>Головной мозг: строение и функции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Picture 5" descr="res2654A160-5E11-4387-8C58-30AB320A21B8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714348" y="3571876"/>
            <a:ext cx="8001056" cy="3071834"/>
          </a:xfrm>
          <a:noFill/>
          <a:ln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/>
              <a:t>В таламус сходится вся информация от органов чувств. Они отсеивают малозначащие сведения и активизируют кору при получении важных для организма событий. В гипоталамусе сосредоточены вегетативные функции мозга: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/>
              <a:t>здесь располагаются центры голода и насыщения, жажды и ее утоления, поддержания температуры тела на заданном уровне. Нейроны подбугорья посылают нейрогормоны, регулирующие работу гипофиза.</a:t>
            </a:r>
          </a:p>
          <a:p>
            <a:pPr>
              <a:buFont typeface="Wingdings" pitchFamily="2" charset="2"/>
              <a:buNone/>
            </a:pPr>
            <a:endParaRPr lang="ru-RU"/>
          </a:p>
          <a:p>
            <a:pPr>
              <a:buFont typeface="Wingdings" pitchFamily="2" charset="2"/>
              <a:buNone/>
            </a:pPr>
            <a:endParaRPr lang="ru-RU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/>
              <a:t>Самый крупный отдел головного мозга – </a:t>
            </a:r>
            <a:r>
              <a:rPr lang="ru-RU" i="1"/>
              <a:t>большие полушария</a:t>
            </a:r>
            <a:r>
              <a:rPr lang="ru-RU"/>
              <a:t> – правое и левое (рис. 81). Левое полушарие управляет правой половиной тела, правое – левой. Полушария имеют </a:t>
            </a:r>
            <a:r>
              <a:rPr lang="ru-RU" i="1"/>
              <a:t>кору</a:t>
            </a:r>
            <a:r>
              <a:rPr lang="ru-RU"/>
              <a:t>. Поверхность коры очень велика благодаря наличию </a:t>
            </a:r>
            <a:r>
              <a:rPr lang="ru-RU" i="1"/>
              <a:t>извилин</a:t>
            </a:r>
            <a:r>
              <a:rPr lang="ru-RU"/>
              <a:t> и </a:t>
            </a:r>
            <a:r>
              <a:rPr lang="ru-RU" i="1"/>
              <a:t>борозд</a:t>
            </a:r>
            <a:r>
              <a:rPr lang="ru-RU"/>
              <a:t>. 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/>
              <a:t>Борозды разделяют большие полушария на </a:t>
            </a:r>
            <a:r>
              <a:rPr lang="ru-RU" i="1" dirty="0"/>
              <a:t>доли</a:t>
            </a:r>
            <a:r>
              <a:rPr lang="ru-RU" dirty="0"/>
              <a:t> </a:t>
            </a:r>
            <a:r>
              <a:rPr lang="ru-RU" dirty="0" smtClean="0"/>
              <a:t>: </a:t>
            </a:r>
            <a:r>
              <a:rPr lang="ru-RU" i="1" dirty="0"/>
              <a:t>лобную</a:t>
            </a:r>
            <a:r>
              <a:rPr lang="ru-RU" dirty="0"/>
              <a:t>, </a:t>
            </a:r>
            <a:r>
              <a:rPr lang="ru-RU" i="1" dirty="0"/>
              <a:t>теменную</a:t>
            </a:r>
            <a:r>
              <a:rPr lang="ru-RU" dirty="0"/>
              <a:t>, </a:t>
            </a:r>
            <a:r>
              <a:rPr lang="ru-RU" i="1" dirty="0"/>
              <a:t>височные</a:t>
            </a:r>
            <a:r>
              <a:rPr lang="ru-RU" dirty="0"/>
              <a:t> и </a:t>
            </a:r>
            <a:r>
              <a:rPr lang="ru-RU" i="1" dirty="0"/>
              <a:t>затылочные</a:t>
            </a:r>
            <a:r>
              <a:rPr lang="ru-RU" dirty="0"/>
              <a:t>. В лобной доле находятся центры, управляющие мышечными движениями. </a:t>
            </a:r>
          </a:p>
          <a:p>
            <a:pPr>
              <a:buFont typeface="Wingdings" pitchFamily="2" charset="2"/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/>
              <a:t>Здесь определяются цели деятельности и оцениваются ее результаты. Теменная доля связана с кожно-мышечной чувствительностью, затылочные – со зрением, височные – со слухом. 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/>
              <a:t>Участки мозга, воспринимающие информацию от тех или иных органов чувств, называют </a:t>
            </a:r>
            <a:r>
              <a:rPr lang="ru-RU" i="1" dirty="0"/>
              <a:t>зонами</a:t>
            </a:r>
            <a:r>
              <a:rPr lang="ru-RU" dirty="0"/>
              <a:t> </a:t>
            </a:r>
            <a:r>
              <a:rPr lang="ru-RU" dirty="0" smtClean="0"/>
              <a:t>. </a:t>
            </a:r>
            <a:r>
              <a:rPr lang="ru-RU" dirty="0"/>
              <a:t>Однако анализ и синтез получаемой информации происходит не только в них. </a:t>
            </a:r>
          </a:p>
          <a:p>
            <a:pPr>
              <a:buFont typeface="Wingdings" pitchFamily="2" charset="2"/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/>
              <a:t>В этой сложной работе участвуют вся кора в целом и многие другие отделы мозга. У правшей в левом полушарии находятся речевые центры. У некоторых левшей они находятся в правом полушарии. Кора полушарий регулирует и контролирует работу всех органов. 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/>
              <a:t>С функционированием головного мозга, и в частности коры больших полушарий, связаны сознание человека, его память, мышление, речь, трудовая деятельность, т.е. все, что отличает человека от животных.</a:t>
            </a:r>
          </a:p>
          <a:p>
            <a:endParaRPr lang="ru-RU"/>
          </a:p>
          <a:p>
            <a:pPr>
              <a:buFont typeface="Wingdings" pitchFamily="2" charset="2"/>
              <a:buNone/>
            </a:pPr>
            <a:endParaRPr lang="ru-RU"/>
          </a:p>
          <a:p>
            <a:pPr>
              <a:buFont typeface="Wingdings" pitchFamily="2" charset="2"/>
              <a:buNone/>
            </a:pPr>
            <a:endParaRPr lang="ru-RU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7" name="Picture 5" descr="res234D0F96-6FA1-4E9B-8E0D-BACE59BBE5A5"/>
          <p:cNvPicPr>
            <a:picLocks noGrp="1" noChangeAspect="1" noChangeArrowheads="1"/>
          </p:cNvPicPr>
          <p:nvPr>
            <p:ph/>
          </p:nvPr>
        </p:nvPicPr>
        <p:blipFill>
          <a:blip r:embed="rId2"/>
          <a:srcRect/>
          <a:stretch>
            <a:fillRect/>
          </a:stretch>
        </p:blipFill>
        <p:spPr>
          <a:xfrm>
            <a:off x="539750" y="404813"/>
            <a:ext cx="8064500" cy="6119812"/>
          </a:xfrm>
          <a:noFill/>
          <a:ln/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Выводы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ru-RU"/>
              <a:t>Головной мозг расположен в полости черепа. Тела нейронов находятся в сером веществе головного мозга. Поверхностный слой серого вещества больших полушарий и мозжечка образует кору, внутри мозга оно сосредоточено отдельными островками среди белого вещества. Эти островки серого вещества называются ядрами. В них находятся центры важных рефлексов.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/>
              <a:t>Где расположен спинной мозг? Какое значение имеет </a:t>
            </a:r>
            <a:r>
              <a:rPr lang="ru-RU" dirty="0" err="1"/>
              <a:t>спинно-мозговая</a:t>
            </a:r>
            <a:r>
              <a:rPr lang="ru-RU" dirty="0"/>
              <a:t> жидкость? Где она находится? </a:t>
            </a:r>
          </a:p>
          <a:p>
            <a:r>
              <a:rPr lang="ru-RU" dirty="0"/>
              <a:t>Рассмотрите рис. </a:t>
            </a:r>
            <a:r>
              <a:rPr lang="ru-RU" dirty="0" smtClean="0"/>
              <a:t>12. </a:t>
            </a:r>
            <a:r>
              <a:rPr lang="ru-RU" dirty="0"/>
              <a:t>Найдите </a:t>
            </a:r>
            <a:r>
              <a:rPr lang="ru-RU" dirty="0" err="1"/>
              <a:t>спинно-мозговой</a:t>
            </a:r>
            <a:r>
              <a:rPr lang="ru-RU" dirty="0"/>
              <a:t> канал, центральный канал, серое и белое вещество. Объясните их значение.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2600"/>
              <a:t>Продолговатый мозг, являясь продолжением спинного, по строению и функциям не отличается от него. Проводящие пути продолговатого мозга идут через мост в средний и промежуточный мозг и заканчиваются в коре. Особенно тесные связи имеются между продолговатым мозгом, средним и мозжечком. Чем выше располагаются отделы мозга, тем более сложную функцию они выполняют.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/>
              <a:t>Большие полушария подразделяются на лобные, теменные, затылочные и височные доли. В лобных долях находятся моторные зоны, здесь формируются сложные программы поведения. 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/>
              <a:t>В теменных долях находятся зоны кожно-мышечной чувствительности, в затылочных – зрительные зоны, в височных – слуховые зоны. Речевые центры у всех правшей и у многих левшей находятся в левом полушарии. В коре больших полушарий завершается аналитико-синтетическая работа мозга.</a:t>
            </a:r>
          </a:p>
          <a:p>
            <a:pPr>
              <a:buFont typeface="Wingdings" pitchFamily="2" charset="2"/>
              <a:buNone/>
            </a:pPr>
            <a:endParaRPr lang="ru-RU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Правое полушарие осуществляет наглядно-образное мышление, а левое полушарие – словесно-логическое.</a:t>
            </a:r>
            <a:endParaRPr lang="ru-RU" dirty="0"/>
          </a:p>
          <a:p>
            <a:pPr>
              <a:buFont typeface="Wingdings" pitchFamily="2" charset="2"/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5" name="Picture 5" descr="res359512E0-99CF-40D4-B39A-7C069BE13D08"/>
          <p:cNvPicPr>
            <a:picLocks noGrp="1" noChangeAspect="1" noChangeArrowheads="1"/>
          </p:cNvPicPr>
          <p:nvPr>
            <p:ph/>
          </p:nvPr>
        </p:nvPicPr>
        <p:blipFill>
          <a:blip r:embed="rId2"/>
          <a:srcRect/>
          <a:stretch>
            <a:fillRect/>
          </a:stretch>
        </p:blipFill>
        <p:spPr>
          <a:xfrm>
            <a:off x="1619250" y="404813"/>
            <a:ext cx="5761038" cy="6119812"/>
          </a:xfrm>
          <a:noFill/>
          <a:ln/>
        </p:spPr>
      </p:pic>
      <p:sp>
        <p:nvSpPr>
          <p:cNvPr id="5127" name="Rectangle 7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0" y="1600200"/>
            <a:ext cx="4038600" cy="4525963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ru-RU" sz="2600"/>
              <a:t> </a:t>
            </a:r>
          </a:p>
          <a:p>
            <a:pPr>
              <a:buFont typeface="Wingdings" pitchFamily="2" charset="2"/>
              <a:buNone/>
            </a:pPr>
            <a:endParaRPr lang="ru-RU" sz="26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/>
              <a:t>Головной мозг находится в полости черепа. Твердая оболочка головного мозга отделена от мягких тканей щелью со спинно-мозговой жидкостью. Богатая сеть кровеносных сосудов снабжает ткани мозга кислородом и питательными веществами. Масса головного мозга составляет в среднем 1300–1400 г.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/>
              <a:t>Тела нервных клеток, образующих </a:t>
            </a:r>
            <a:r>
              <a:rPr lang="ru-RU" i="1"/>
              <a:t>серое вещество</a:t>
            </a:r>
            <a:r>
              <a:rPr lang="ru-RU"/>
              <a:t>, находятся как на поверхности мозга (в коре), так и внутри него среди </a:t>
            </a:r>
            <a:r>
              <a:rPr lang="ru-RU" i="1"/>
              <a:t>белого вещества</a:t>
            </a:r>
            <a:r>
              <a:rPr lang="ru-RU"/>
              <a:t> (в виде ядер). От головного мозга отходит 12 пар нервов, среди них блуждающий, регулирующий работу внутренних органов.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849312"/>
          </a:xfrm>
        </p:spPr>
        <p:txBody>
          <a:bodyPr/>
          <a:lstStyle/>
          <a:p>
            <a:r>
              <a:rPr lang="ru-RU" b="1"/>
              <a:t>Отделы головного мозга.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23850" y="1341438"/>
            <a:ext cx="8229600" cy="863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ru-RU" sz="2600"/>
              <a:t>Головной мозг имеет сложное строение, он состоит из нескольких отделов (рис. 80).</a:t>
            </a:r>
            <a:endParaRPr lang="ru-RU" sz="2600" i="1"/>
          </a:p>
        </p:txBody>
      </p:sp>
      <p:pic>
        <p:nvPicPr>
          <p:cNvPr id="14341" name="Picture 5" descr="res2654A160-5E11-4387-8C58-30AB320A21B8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900113" y="2276475"/>
            <a:ext cx="7056437" cy="4248150"/>
          </a:xfrm>
          <a:noFill/>
          <a:ln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i="1" dirty="0"/>
              <a:t>Продолговатый мозг</a:t>
            </a:r>
            <a:r>
              <a:rPr lang="ru-RU" dirty="0"/>
              <a:t> является продолжением спинного мозга (см. также § </a:t>
            </a:r>
            <a:r>
              <a:rPr lang="ru-RU" dirty="0" smtClean="0"/>
              <a:t>8,рис 13). </a:t>
            </a:r>
            <a:r>
              <a:rPr lang="ru-RU" dirty="0"/>
              <a:t>Он управляет сердечной деятельностью, дыханием, пищеварением и потоотделением. Продолговатый мозг переходит в </a:t>
            </a:r>
            <a:r>
              <a:rPr lang="ru-RU" i="1" dirty="0"/>
              <a:t>мост</a:t>
            </a:r>
            <a:r>
              <a:rPr lang="ru-RU" dirty="0"/>
              <a:t>, который связывает его с другими отделами головного мозга.</a:t>
            </a:r>
          </a:p>
          <a:p>
            <a:pPr>
              <a:buFont typeface="Wingdings" pitchFamily="2" charset="2"/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/>
              <a:t>Над продолговатым мозгом находится </a:t>
            </a:r>
            <a:r>
              <a:rPr lang="ru-RU" i="1"/>
              <a:t>мозжечок</a:t>
            </a:r>
            <a:r>
              <a:rPr lang="ru-RU"/>
              <a:t>. Поверхность мозжечка </a:t>
            </a:r>
            <a:r>
              <a:rPr lang="ru-RU" i="1"/>
              <a:t>(кора)</a:t>
            </a:r>
            <a:r>
              <a:rPr lang="ru-RU"/>
              <a:t> представлена серым веществом и имеет множество складок, извилин, борозд. Внутри мозжечка имеются ядра – скопления серого вещества.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/>
              <a:t>Мозжечок обеспечивает согласованность движений, равновесие тела и координацию движений.</a:t>
            </a:r>
          </a:p>
          <a:p>
            <a:r>
              <a:rPr lang="ru-RU"/>
              <a:t>Продолговатый мозг связан со </a:t>
            </a:r>
            <a:r>
              <a:rPr lang="ru-RU" i="1"/>
              <a:t>средним</a:t>
            </a:r>
            <a:r>
              <a:rPr lang="ru-RU"/>
              <a:t>, а также </a:t>
            </a:r>
            <a:r>
              <a:rPr lang="ru-RU" i="1"/>
              <a:t>промежуточным мозгом</a:t>
            </a:r>
            <a:r>
              <a:rPr lang="ru-RU"/>
              <a:t>. Эти отделы регулируют сложные двигательные рефлексы, обмен веществ и постоянство внутренней среды.</a:t>
            </a:r>
          </a:p>
          <a:p>
            <a:pPr>
              <a:buFont typeface="Wingdings" pitchFamily="2" charset="2"/>
              <a:buNone/>
            </a:pPr>
            <a:endParaRPr lang="ru-RU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Край">
  <a:themeElements>
    <a:clrScheme name="Край 7">
      <a:dk1>
        <a:srgbClr val="000000"/>
      </a:dk1>
      <a:lt1>
        <a:srgbClr val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996600"/>
      </a:hlink>
      <a:folHlink>
        <a:srgbClr val="AFBF39"/>
      </a:folHlink>
    </a:clrScheme>
    <a:fontScheme name="Край">
      <a:majorFont>
        <a:latin typeface="Garamond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Край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ай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ай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ай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ай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ай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ай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рай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рай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Edge</Template>
  <TotalTime>18</TotalTime>
  <Words>671</Words>
  <Application>Microsoft Office PowerPoint</Application>
  <PresentationFormat>Экран (4:3)</PresentationFormat>
  <Paragraphs>27</Paragraphs>
  <Slides>23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4" baseType="lpstr">
      <vt:lpstr>Край</vt:lpstr>
      <vt:lpstr>§ 8. Головной мозг: строение и функции</vt:lpstr>
      <vt:lpstr>Слайд 2</vt:lpstr>
      <vt:lpstr>Слайд 3</vt:lpstr>
      <vt:lpstr>Слайд 4</vt:lpstr>
      <vt:lpstr>Слайд 5</vt:lpstr>
      <vt:lpstr>Отделы головного мозга.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Выводы</vt:lpstr>
      <vt:lpstr>Слайд 20</vt:lpstr>
      <vt:lpstr>Слайд 21</vt:lpstr>
      <vt:lpstr>Слайд 22</vt:lpstr>
      <vt:lpstr>Слайд 23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§ 50. Головной мозг: строение и функции</dc:title>
  <dc:creator>54</dc:creator>
  <cp:lastModifiedBy>User</cp:lastModifiedBy>
  <cp:revision>9</cp:revision>
  <dcterms:created xsi:type="dcterms:W3CDTF">2012-03-12T14:57:06Z</dcterms:created>
  <dcterms:modified xsi:type="dcterms:W3CDTF">2021-10-20T14:05:38Z</dcterms:modified>
</cp:coreProperties>
</file>