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1" autoAdjust="0"/>
    <p:restoredTop sz="94660"/>
  </p:normalViewPr>
  <p:slideViewPr>
    <p:cSldViewPr snapToGrid="0" showGuides="1">
      <p:cViewPr varScale="1">
        <p:scale>
          <a:sx n="87" d="100"/>
          <a:sy n="87" d="100"/>
        </p:scale>
        <p:origin x="60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146B3B0-5C09-438C-85F7-B14E4DE1A4A1}" type="datetimeFigureOut">
              <a:rPr lang="ru-RU" smtClean="0"/>
              <a:t>25.05.2022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C75069-255C-40A0-BBAA-5FF6C8D7EBB0}" type="slidenum">
              <a:rPr lang="ru-RU" smtClean="0"/>
              <a:t>‹#›</a:t>
            </a:fld>
            <a:endParaRPr lang="ru-RU"/>
          </a:p>
        </p:txBody>
      </p:sp>
    </p:spTree>
    <p:extLst>
      <p:ext uri="{BB962C8B-B14F-4D97-AF65-F5344CB8AC3E}">
        <p14:creationId xmlns:p14="http://schemas.microsoft.com/office/powerpoint/2010/main" val="2649512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146B3B0-5C09-438C-85F7-B14E4DE1A4A1}" type="datetimeFigureOut">
              <a:rPr lang="ru-RU" smtClean="0"/>
              <a:t>25.05.2022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C75069-255C-40A0-BBAA-5FF6C8D7EBB0}" type="slidenum">
              <a:rPr lang="ru-RU" smtClean="0"/>
              <a:t>‹#›</a:t>
            </a:fld>
            <a:endParaRPr lang="ru-RU"/>
          </a:p>
        </p:txBody>
      </p:sp>
    </p:spTree>
    <p:extLst>
      <p:ext uri="{BB962C8B-B14F-4D97-AF65-F5344CB8AC3E}">
        <p14:creationId xmlns:p14="http://schemas.microsoft.com/office/powerpoint/2010/main" val="4232580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146B3B0-5C09-438C-85F7-B14E4DE1A4A1}" type="datetimeFigureOut">
              <a:rPr lang="ru-RU" smtClean="0"/>
              <a:t>25.05.2022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C75069-255C-40A0-BBAA-5FF6C8D7EBB0}" type="slidenum">
              <a:rPr lang="ru-RU" smtClean="0"/>
              <a:t>‹#›</a:t>
            </a:fld>
            <a:endParaRPr lang="ru-RU"/>
          </a:p>
        </p:txBody>
      </p:sp>
    </p:spTree>
    <p:extLst>
      <p:ext uri="{BB962C8B-B14F-4D97-AF65-F5344CB8AC3E}">
        <p14:creationId xmlns:p14="http://schemas.microsoft.com/office/powerpoint/2010/main" val="3661250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146B3B0-5C09-438C-85F7-B14E4DE1A4A1}" type="datetimeFigureOut">
              <a:rPr lang="ru-RU" smtClean="0"/>
              <a:t>25.05.2022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C75069-255C-40A0-BBAA-5FF6C8D7EBB0}" type="slidenum">
              <a:rPr lang="ru-RU" smtClean="0"/>
              <a:t>‹#›</a:t>
            </a:fld>
            <a:endParaRPr lang="ru-RU"/>
          </a:p>
        </p:txBody>
      </p:sp>
    </p:spTree>
    <p:extLst>
      <p:ext uri="{BB962C8B-B14F-4D97-AF65-F5344CB8AC3E}">
        <p14:creationId xmlns:p14="http://schemas.microsoft.com/office/powerpoint/2010/main" val="1419423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146B3B0-5C09-438C-85F7-B14E4DE1A4A1}" type="datetimeFigureOut">
              <a:rPr lang="ru-RU" smtClean="0"/>
              <a:t>25.05.2022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C75069-255C-40A0-BBAA-5FF6C8D7EBB0}" type="slidenum">
              <a:rPr lang="ru-RU" smtClean="0"/>
              <a:t>‹#›</a:t>
            </a:fld>
            <a:endParaRPr lang="ru-RU"/>
          </a:p>
        </p:txBody>
      </p:sp>
    </p:spTree>
    <p:extLst>
      <p:ext uri="{BB962C8B-B14F-4D97-AF65-F5344CB8AC3E}">
        <p14:creationId xmlns:p14="http://schemas.microsoft.com/office/powerpoint/2010/main" val="961728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146B3B0-5C09-438C-85F7-B14E4DE1A4A1}" type="datetimeFigureOut">
              <a:rPr lang="ru-RU" smtClean="0"/>
              <a:t>25.05.2022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C75069-255C-40A0-BBAA-5FF6C8D7EBB0}" type="slidenum">
              <a:rPr lang="ru-RU" smtClean="0"/>
              <a:t>‹#›</a:t>
            </a:fld>
            <a:endParaRPr lang="ru-RU"/>
          </a:p>
        </p:txBody>
      </p:sp>
    </p:spTree>
    <p:extLst>
      <p:ext uri="{BB962C8B-B14F-4D97-AF65-F5344CB8AC3E}">
        <p14:creationId xmlns:p14="http://schemas.microsoft.com/office/powerpoint/2010/main" val="2084309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146B3B0-5C09-438C-85F7-B14E4DE1A4A1}" type="datetimeFigureOut">
              <a:rPr lang="ru-RU" smtClean="0"/>
              <a:t>25.05.2022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EC75069-255C-40A0-BBAA-5FF6C8D7EBB0}" type="slidenum">
              <a:rPr lang="ru-RU" smtClean="0"/>
              <a:t>‹#›</a:t>
            </a:fld>
            <a:endParaRPr lang="ru-RU"/>
          </a:p>
        </p:txBody>
      </p:sp>
    </p:spTree>
    <p:extLst>
      <p:ext uri="{BB962C8B-B14F-4D97-AF65-F5344CB8AC3E}">
        <p14:creationId xmlns:p14="http://schemas.microsoft.com/office/powerpoint/2010/main" val="2009318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146B3B0-5C09-438C-85F7-B14E4DE1A4A1}" type="datetimeFigureOut">
              <a:rPr lang="ru-RU" smtClean="0"/>
              <a:t>25.05.2022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EC75069-255C-40A0-BBAA-5FF6C8D7EBB0}" type="slidenum">
              <a:rPr lang="ru-RU" smtClean="0"/>
              <a:t>‹#›</a:t>
            </a:fld>
            <a:endParaRPr lang="ru-RU"/>
          </a:p>
        </p:txBody>
      </p:sp>
    </p:spTree>
    <p:extLst>
      <p:ext uri="{BB962C8B-B14F-4D97-AF65-F5344CB8AC3E}">
        <p14:creationId xmlns:p14="http://schemas.microsoft.com/office/powerpoint/2010/main" val="3505654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146B3B0-5C09-438C-85F7-B14E4DE1A4A1}" type="datetimeFigureOut">
              <a:rPr lang="ru-RU" smtClean="0"/>
              <a:t>25.05.2022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EC75069-255C-40A0-BBAA-5FF6C8D7EBB0}" type="slidenum">
              <a:rPr lang="ru-RU" smtClean="0"/>
              <a:t>‹#›</a:t>
            </a:fld>
            <a:endParaRPr lang="ru-RU"/>
          </a:p>
        </p:txBody>
      </p:sp>
    </p:spTree>
    <p:extLst>
      <p:ext uri="{BB962C8B-B14F-4D97-AF65-F5344CB8AC3E}">
        <p14:creationId xmlns:p14="http://schemas.microsoft.com/office/powerpoint/2010/main" val="1561026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146B3B0-5C09-438C-85F7-B14E4DE1A4A1}" type="datetimeFigureOut">
              <a:rPr lang="ru-RU" smtClean="0"/>
              <a:t>25.05.2022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C75069-255C-40A0-BBAA-5FF6C8D7EBB0}" type="slidenum">
              <a:rPr lang="ru-RU" smtClean="0"/>
              <a:t>‹#›</a:t>
            </a:fld>
            <a:endParaRPr lang="ru-RU"/>
          </a:p>
        </p:txBody>
      </p:sp>
    </p:spTree>
    <p:extLst>
      <p:ext uri="{BB962C8B-B14F-4D97-AF65-F5344CB8AC3E}">
        <p14:creationId xmlns:p14="http://schemas.microsoft.com/office/powerpoint/2010/main" val="628182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146B3B0-5C09-438C-85F7-B14E4DE1A4A1}" type="datetimeFigureOut">
              <a:rPr lang="ru-RU" smtClean="0"/>
              <a:t>25.05.2022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C75069-255C-40A0-BBAA-5FF6C8D7EBB0}" type="slidenum">
              <a:rPr lang="ru-RU" smtClean="0"/>
              <a:t>‹#›</a:t>
            </a:fld>
            <a:endParaRPr lang="ru-RU"/>
          </a:p>
        </p:txBody>
      </p:sp>
    </p:spTree>
    <p:extLst>
      <p:ext uri="{BB962C8B-B14F-4D97-AF65-F5344CB8AC3E}">
        <p14:creationId xmlns:p14="http://schemas.microsoft.com/office/powerpoint/2010/main" val="3196553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46B3B0-5C09-438C-85F7-B14E4DE1A4A1}" type="datetimeFigureOut">
              <a:rPr lang="ru-RU" smtClean="0"/>
              <a:t>25.05.2022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C75069-255C-40A0-BBAA-5FF6C8D7EBB0}" type="slidenum">
              <a:rPr lang="ru-RU" smtClean="0"/>
              <a:t>‹#›</a:t>
            </a:fld>
            <a:endParaRPr lang="ru-RU"/>
          </a:p>
        </p:txBody>
      </p:sp>
    </p:spTree>
    <p:extLst>
      <p:ext uri="{BB962C8B-B14F-4D97-AF65-F5344CB8AC3E}">
        <p14:creationId xmlns:p14="http://schemas.microsoft.com/office/powerpoint/2010/main" val="2849021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Текст 3"/>
          <p:cNvSpPr>
            <a:spLocks noGrp="1"/>
          </p:cNvSpPr>
          <p:nvPr>
            <p:ph type="body" sz="half" idx="2"/>
          </p:nvPr>
        </p:nvSpPr>
        <p:spPr>
          <a:xfrm>
            <a:off x="121186" y="457200"/>
            <a:ext cx="4650839" cy="6274106"/>
          </a:xfrm>
        </p:spPr>
        <p:txBody>
          <a:bodyPr>
            <a:normAutofit fontScale="92500" lnSpcReduction="10000"/>
          </a:bodyPr>
          <a:lstStyle/>
          <a:p>
            <a:r>
              <a:rPr lang="ru-RU" b="0" i="0" dirty="0" smtClean="0">
                <a:solidFill>
                  <a:srgbClr val="000000"/>
                </a:solidFill>
                <a:effectLst/>
                <a:latin typeface="roboto-regular-1"/>
              </a:rPr>
              <a:t>Гарвардский биолог Уилсон утверждает, что каждый год с нашей планеты исчезает около 30-32 тысяч видов живых организмов. Если ситуация не изменится, то к концу 21 столетия на Земле останется только половина живущих на данный момент живых существ.</a:t>
            </a:r>
          </a:p>
          <a:p>
            <a:endParaRPr lang="ru-RU" dirty="0" smtClean="0"/>
          </a:p>
          <a:p>
            <a:r>
              <a:rPr lang="ru-RU" b="0" i="0" dirty="0" smtClean="0">
                <a:solidFill>
                  <a:srgbClr val="000000"/>
                </a:solidFill>
                <a:effectLst/>
                <a:latin typeface="roboto-regular-1"/>
              </a:rPr>
              <a:t>Если средняя мировая годовая температура во всем мире повысится на 4-5 градусов, то леса исчезнут практически по всей территории Российской Федерации и в некоторых европейских странах.</a:t>
            </a:r>
            <a:r>
              <a:rPr lang="ru-RU" dirty="0" smtClean="0"/>
              <a:t/>
            </a:r>
            <a:br>
              <a:rPr lang="ru-RU" dirty="0" smtClean="0"/>
            </a:br>
            <a:endParaRPr lang="ru-RU" dirty="0" smtClean="0"/>
          </a:p>
          <a:p>
            <a:r>
              <a:rPr lang="ru-RU" b="0" i="0" dirty="0" smtClean="0">
                <a:solidFill>
                  <a:srgbClr val="000000"/>
                </a:solidFill>
                <a:effectLst/>
                <a:latin typeface="roboto-regular-1"/>
              </a:rPr>
              <a:t>Данные одного из докладов ООН гласят, что к 2050-2060 годам уровень кислотности вод Мирового океана увеличится на 140-160%, что повлечет за собой необратимые, негативные и очень серьезные изменения морских экологических систем.</a:t>
            </a:r>
          </a:p>
          <a:p>
            <a:endParaRPr lang="ru-RU" dirty="0">
              <a:solidFill>
                <a:srgbClr val="000000"/>
              </a:solidFill>
              <a:latin typeface="roboto-regular-1"/>
            </a:endParaRPr>
          </a:p>
          <a:p>
            <a:r>
              <a:rPr lang="ru-RU" b="0" i="0" dirty="0" smtClean="0">
                <a:solidFill>
                  <a:srgbClr val="000000"/>
                </a:solidFill>
                <a:effectLst/>
                <a:latin typeface="roboto-regular-1"/>
              </a:rPr>
              <a:t>В американском штате Колорадо есть встроенные в бордюры датчики, основная задача которых заключается в измерении уровня загрязнения окружающей среды каждым проезжающим мимо транспортным средством.</a:t>
            </a:r>
            <a:r>
              <a:rPr lang="ru-RU" dirty="0" smtClean="0"/>
              <a:t/>
            </a:r>
            <a:br>
              <a:rPr lang="ru-RU" dirty="0" smtClean="0"/>
            </a:br>
            <a:r>
              <a:rPr lang="ru-RU" dirty="0" smtClean="0"/>
              <a:t/>
            </a:r>
            <a:br>
              <a:rPr lang="ru-RU" dirty="0" smtClean="0"/>
            </a:br>
            <a:endParaRPr lang="ru-RU" dirty="0"/>
          </a:p>
        </p:txBody>
      </p:sp>
      <p:pic>
        <p:nvPicPr>
          <p:cNvPr id="7170" name="Picture 2" descr="Выброшенный пластиковый стаканчик будет разлагаться более 500 лет"/>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061910" y="563799"/>
            <a:ext cx="6803255" cy="510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5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Текст 3"/>
          <p:cNvSpPr>
            <a:spLocks noGrp="1"/>
          </p:cNvSpPr>
          <p:nvPr>
            <p:ph type="body" sz="half" idx="2"/>
          </p:nvPr>
        </p:nvSpPr>
        <p:spPr>
          <a:xfrm>
            <a:off x="154236" y="457200"/>
            <a:ext cx="4617789" cy="5411788"/>
          </a:xfrm>
        </p:spPr>
        <p:txBody>
          <a:bodyPr>
            <a:normAutofit/>
          </a:bodyPr>
          <a:lstStyle/>
          <a:p>
            <a:r>
              <a:rPr lang="ru-RU" b="0" i="0" dirty="0" smtClean="0">
                <a:solidFill>
                  <a:srgbClr val="000000"/>
                </a:solidFill>
                <a:effectLst/>
                <a:latin typeface="roboto-regular-1"/>
              </a:rPr>
              <a:t>Ежедневно около 2-2,5 миллионов тонн человеческих отходов попадают в природные водные объекты. </a:t>
            </a:r>
          </a:p>
          <a:p>
            <a:endParaRPr lang="ru-RU" dirty="0">
              <a:solidFill>
                <a:srgbClr val="000000"/>
              </a:solidFill>
              <a:latin typeface="roboto-regular-1"/>
            </a:endParaRPr>
          </a:p>
          <a:p>
            <a:r>
              <a:rPr lang="ru-RU" b="0" i="0" dirty="0" smtClean="0">
                <a:solidFill>
                  <a:srgbClr val="000000"/>
                </a:solidFill>
                <a:effectLst/>
                <a:latin typeface="roboto-regular-1"/>
              </a:rPr>
              <a:t>7. Привычные для нас бутылки из пластика разлагаются около 500-550 лет.</a:t>
            </a:r>
          </a:p>
          <a:p>
            <a:endParaRPr lang="ru-RU" dirty="0">
              <a:solidFill>
                <a:srgbClr val="000000"/>
              </a:solidFill>
              <a:latin typeface="roboto-regular-1"/>
            </a:endParaRPr>
          </a:p>
          <a:p>
            <a:r>
              <a:rPr lang="ru-RU" b="0" i="0" dirty="0" smtClean="0">
                <a:solidFill>
                  <a:srgbClr val="000000"/>
                </a:solidFill>
                <a:effectLst/>
                <a:latin typeface="roboto-regular-1"/>
              </a:rPr>
              <a:t>8. Один литр машинного масла способен загрязнить более 1 миллиона литров питьевой воды. Многие люди могут подумать, что 1 миллион литров чистой воды – это реально много, но именно столько воды в год выпивает всего лишь 1200-1300 человек.</a:t>
            </a:r>
          </a:p>
          <a:p>
            <a:endParaRPr lang="ru-RU" dirty="0">
              <a:solidFill>
                <a:srgbClr val="000000"/>
              </a:solidFill>
              <a:latin typeface="roboto-regular-1"/>
            </a:endParaRPr>
          </a:p>
          <a:p>
            <a:r>
              <a:rPr lang="ru-RU" b="0" i="0" dirty="0" smtClean="0">
                <a:solidFill>
                  <a:srgbClr val="000000"/>
                </a:solidFill>
                <a:effectLst/>
                <a:latin typeface="roboto-regular-1"/>
              </a:rPr>
              <a:t> 9. Ежегодно в воды Мирового океана попадает около 250-270 миллионов тонн изделий из пластмассы и пластика.</a:t>
            </a:r>
            <a:r>
              <a:rPr lang="ru-RU" dirty="0" smtClean="0"/>
              <a:t/>
            </a:r>
            <a:br>
              <a:rPr lang="ru-RU" dirty="0" smtClean="0"/>
            </a:br>
            <a:r>
              <a:rPr lang="ru-RU" dirty="0" smtClean="0"/>
              <a:t/>
            </a:r>
            <a:br>
              <a:rPr lang="ru-RU" dirty="0" smtClean="0"/>
            </a:br>
            <a:endParaRPr lang="ru-RU" dirty="0"/>
          </a:p>
        </p:txBody>
      </p:sp>
      <p:pic>
        <p:nvPicPr>
          <p:cNvPr id="6146" name="Picture 2" descr="Интересные факты об экологии"/>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83188" y="1180202"/>
            <a:ext cx="6172200" cy="4488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243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Текст 3"/>
          <p:cNvSpPr>
            <a:spLocks noGrp="1"/>
          </p:cNvSpPr>
          <p:nvPr>
            <p:ph type="body" sz="half" idx="2"/>
          </p:nvPr>
        </p:nvSpPr>
        <p:spPr>
          <a:xfrm>
            <a:off x="253388" y="457200"/>
            <a:ext cx="4518637" cy="5411788"/>
          </a:xfrm>
        </p:spPr>
        <p:txBody>
          <a:bodyPr>
            <a:normAutofit lnSpcReduction="10000"/>
          </a:bodyPr>
          <a:lstStyle/>
          <a:p>
            <a:r>
              <a:rPr lang="ru-RU" b="0" i="0" dirty="0" smtClean="0">
                <a:solidFill>
                  <a:srgbClr val="000000"/>
                </a:solidFill>
                <a:effectLst/>
                <a:latin typeface="roboto-regular-1"/>
              </a:rPr>
              <a:t>11. За последние 55-65 лет площадь Гималайских ледников уменьшилась на 16-18%.</a:t>
            </a:r>
          </a:p>
          <a:p>
            <a:endParaRPr lang="ru-RU" dirty="0">
              <a:solidFill>
                <a:srgbClr val="000000"/>
              </a:solidFill>
              <a:latin typeface="roboto-regular-1"/>
            </a:endParaRPr>
          </a:p>
          <a:p>
            <a:r>
              <a:rPr lang="ru-RU" b="0" i="0" dirty="0" smtClean="0">
                <a:solidFill>
                  <a:srgbClr val="000000"/>
                </a:solidFill>
                <a:effectLst/>
                <a:latin typeface="roboto-regular-1"/>
              </a:rPr>
              <a:t> 12. Около 14-14,5 тысяч людей каждый день гибнут из-за загрязнения воды.</a:t>
            </a:r>
          </a:p>
          <a:p>
            <a:endParaRPr lang="ru-RU" dirty="0">
              <a:solidFill>
                <a:srgbClr val="000000"/>
              </a:solidFill>
              <a:latin typeface="roboto-regular-1"/>
            </a:endParaRPr>
          </a:p>
          <a:p>
            <a:r>
              <a:rPr lang="ru-RU" b="0" i="0" dirty="0" smtClean="0">
                <a:solidFill>
                  <a:srgbClr val="000000"/>
                </a:solidFill>
                <a:effectLst/>
                <a:latin typeface="roboto-regular-1"/>
              </a:rPr>
              <a:t> 13. Источником около 6-7% всего углекислого газа, который попадает в атмосферу и загрязняет её, является металлургия. </a:t>
            </a:r>
          </a:p>
          <a:p>
            <a:endParaRPr lang="ru-RU" dirty="0">
              <a:solidFill>
                <a:srgbClr val="000000"/>
              </a:solidFill>
              <a:latin typeface="roboto-regular-1"/>
            </a:endParaRPr>
          </a:p>
          <a:p>
            <a:r>
              <a:rPr lang="ru-RU" b="0" i="0" dirty="0" smtClean="0">
                <a:solidFill>
                  <a:srgbClr val="000000"/>
                </a:solidFill>
                <a:effectLst/>
                <a:latin typeface="roboto-regular-1"/>
              </a:rPr>
              <a:t>14. Примерно 20-22% всей пресной воды нашей планеты содержится во льдах Гренландии. Если они полностью растают, то уровень вод Мирового океана повысится на 7-8 метров.</a:t>
            </a:r>
          </a:p>
          <a:p>
            <a:endParaRPr lang="ru-RU" dirty="0">
              <a:solidFill>
                <a:srgbClr val="000000"/>
              </a:solidFill>
              <a:latin typeface="roboto-regular-1"/>
            </a:endParaRPr>
          </a:p>
          <a:p>
            <a:r>
              <a:rPr lang="ru-RU" b="0" i="0" dirty="0" smtClean="0">
                <a:solidFill>
                  <a:srgbClr val="000000"/>
                </a:solidFill>
                <a:effectLst/>
                <a:latin typeface="roboto-regular-1"/>
              </a:rPr>
              <a:t> 15. Объем токсичных электронных отходов на нашей планете через 10-12 лет увеличиться в 500-550 раз.</a:t>
            </a:r>
            <a:r>
              <a:rPr lang="ru-RU" dirty="0" smtClean="0"/>
              <a:t/>
            </a:r>
            <a:br>
              <a:rPr lang="ru-RU" dirty="0" smtClean="0"/>
            </a:br>
            <a:endParaRPr lang="ru-RU" dirty="0"/>
          </a:p>
        </p:txBody>
      </p:sp>
      <p:pic>
        <p:nvPicPr>
          <p:cNvPr id="5122" name="Picture 2" descr="экология"/>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72025" y="1257300"/>
            <a:ext cx="6696445" cy="3858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804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Текст 3"/>
          <p:cNvSpPr>
            <a:spLocks noGrp="1"/>
          </p:cNvSpPr>
          <p:nvPr>
            <p:ph type="body" sz="half" idx="2"/>
          </p:nvPr>
        </p:nvSpPr>
        <p:spPr>
          <a:xfrm>
            <a:off x="385590" y="457200"/>
            <a:ext cx="4386435" cy="5411788"/>
          </a:xfrm>
        </p:spPr>
        <p:txBody>
          <a:bodyPr>
            <a:normAutofit/>
          </a:bodyPr>
          <a:lstStyle/>
          <a:p>
            <a:r>
              <a:rPr lang="ru-RU" b="0" i="0" dirty="0" smtClean="0">
                <a:solidFill>
                  <a:srgbClr val="000000"/>
                </a:solidFill>
                <a:effectLst/>
                <a:latin typeface="roboto-regular-1"/>
              </a:rPr>
              <a:t>16. Характеризующиеся особой влажностью леса Амазонки выделяют около 20% мирового запаса кислорода. </a:t>
            </a:r>
          </a:p>
          <a:p>
            <a:endParaRPr lang="ru-RU" dirty="0">
              <a:solidFill>
                <a:srgbClr val="000000"/>
              </a:solidFill>
              <a:latin typeface="roboto-regular-1"/>
            </a:endParaRPr>
          </a:p>
          <a:p>
            <a:r>
              <a:rPr lang="ru-RU" b="0" i="0" dirty="0" smtClean="0">
                <a:solidFill>
                  <a:srgbClr val="000000"/>
                </a:solidFill>
                <a:effectLst/>
                <a:latin typeface="roboto-regular-1"/>
              </a:rPr>
              <a:t>17. Во времена Средневековья кожевники использовали человеческую мочу для дубления и обработки изделий из натуральной кожи.</a:t>
            </a:r>
          </a:p>
          <a:p>
            <a:endParaRPr lang="ru-RU" dirty="0">
              <a:solidFill>
                <a:srgbClr val="000000"/>
              </a:solidFill>
              <a:latin typeface="roboto-regular-1"/>
            </a:endParaRPr>
          </a:p>
          <a:p>
            <a:r>
              <a:rPr lang="ru-RU" b="0" i="0" dirty="0" smtClean="0">
                <a:solidFill>
                  <a:srgbClr val="000000"/>
                </a:solidFill>
                <a:effectLst/>
                <a:latin typeface="roboto-regular-1"/>
              </a:rPr>
              <a:t> 18. </a:t>
            </a:r>
            <a:r>
              <a:rPr lang="ru-RU" b="0" i="0" dirty="0" err="1" smtClean="0">
                <a:solidFill>
                  <a:srgbClr val="000000"/>
                </a:solidFill>
                <a:effectLst/>
                <a:latin typeface="roboto-regular-1"/>
              </a:rPr>
              <a:t>Церматт</a:t>
            </a:r>
            <a:r>
              <a:rPr lang="ru-RU" b="0" i="0" dirty="0" smtClean="0">
                <a:solidFill>
                  <a:srgbClr val="000000"/>
                </a:solidFill>
                <a:effectLst/>
                <a:latin typeface="roboto-regular-1"/>
              </a:rPr>
              <a:t> – небольшой населенный пункт в Швейцарии, по которому категорически запрещено передвигаться на автомобилях и других транспортных средствах с выхлопом. Здесь разрешено ездить только на велосипедах, электромобилях . </a:t>
            </a:r>
          </a:p>
          <a:p>
            <a:endParaRPr lang="ru-RU" dirty="0">
              <a:solidFill>
                <a:srgbClr val="000000"/>
              </a:solidFill>
              <a:latin typeface="roboto-regular-1"/>
            </a:endParaRPr>
          </a:p>
          <a:p>
            <a:r>
              <a:rPr lang="ru-RU" b="0" i="0" dirty="0" smtClean="0">
                <a:solidFill>
                  <a:srgbClr val="000000"/>
                </a:solidFill>
                <a:effectLst/>
                <a:latin typeface="roboto-regular-1"/>
              </a:rPr>
              <a:t>19. Статус заповедника имеет около 12% всей поверхности планеты Земля.</a:t>
            </a:r>
            <a:endParaRPr lang="ru-RU" dirty="0"/>
          </a:p>
        </p:txBody>
      </p:sp>
      <p:pic>
        <p:nvPicPr>
          <p:cNvPr id="4098" name="Picture 2" descr="экология"/>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83188" y="980501"/>
            <a:ext cx="6751704" cy="4501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9472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Текст 3"/>
          <p:cNvSpPr>
            <a:spLocks noGrp="1"/>
          </p:cNvSpPr>
          <p:nvPr>
            <p:ph type="body" sz="half" idx="2"/>
          </p:nvPr>
        </p:nvSpPr>
        <p:spPr>
          <a:xfrm>
            <a:off x="264406" y="457199"/>
            <a:ext cx="4507620" cy="6108853"/>
          </a:xfrm>
        </p:spPr>
        <p:txBody>
          <a:bodyPr>
            <a:normAutofit fontScale="92500" lnSpcReduction="10000"/>
          </a:bodyPr>
          <a:lstStyle/>
          <a:p>
            <a:r>
              <a:rPr lang="ru-RU" b="0" i="0" dirty="0" smtClean="0">
                <a:solidFill>
                  <a:srgbClr val="000000"/>
                </a:solidFill>
                <a:effectLst/>
                <a:latin typeface="roboto-regular-1"/>
              </a:rPr>
              <a:t>20. Организм среднестатистической женщины ежегодно впитывает в себя 2-2,5 кг разных косметических средств.</a:t>
            </a:r>
          </a:p>
          <a:p>
            <a:r>
              <a:rPr lang="ru-RU" b="0" i="0" dirty="0" smtClean="0">
                <a:solidFill>
                  <a:srgbClr val="000000"/>
                </a:solidFill>
                <a:effectLst/>
                <a:latin typeface="roboto-regular-1"/>
              </a:rPr>
              <a:t> </a:t>
            </a:r>
          </a:p>
          <a:p>
            <a:r>
              <a:rPr lang="ru-RU" b="0" i="0" dirty="0" smtClean="0">
                <a:solidFill>
                  <a:srgbClr val="000000"/>
                </a:solidFill>
                <a:effectLst/>
                <a:latin typeface="roboto-regular-1"/>
              </a:rPr>
              <a:t>21. Каждый шестой житель нашей планеты существует в неблагоприятных и опасных для его здоровья и жизни условиях.</a:t>
            </a:r>
          </a:p>
          <a:p>
            <a:endParaRPr lang="ru-RU" dirty="0">
              <a:solidFill>
                <a:srgbClr val="000000"/>
              </a:solidFill>
              <a:latin typeface="roboto-regular-1"/>
            </a:endParaRPr>
          </a:p>
          <a:p>
            <a:r>
              <a:rPr lang="ru-RU" b="0" i="0" dirty="0" smtClean="0">
                <a:solidFill>
                  <a:srgbClr val="000000"/>
                </a:solidFill>
                <a:effectLst/>
                <a:latin typeface="roboto-regular-1"/>
              </a:rPr>
              <a:t> 22. Тибет является областью с самой незагрязненной и чистой экологией. </a:t>
            </a:r>
          </a:p>
          <a:p>
            <a:endParaRPr lang="ru-RU" dirty="0">
              <a:solidFill>
                <a:srgbClr val="000000"/>
              </a:solidFill>
              <a:latin typeface="roboto-regular-1"/>
            </a:endParaRPr>
          </a:p>
          <a:p>
            <a:r>
              <a:rPr lang="ru-RU" b="0" i="0" dirty="0" smtClean="0">
                <a:solidFill>
                  <a:srgbClr val="000000"/>
                </a:solidFill>
                <a:effectLst/>
                <a:latin typeface="roboto-regular-1"/>
              </a:rPr>
              <a:t>23. К 2025-2030 годам приблизительно 3 миллиарда людей из 48 стран будет испытывать серьезный дефицит питьевой воды. </a:t>
            </a:r>
          </a:p>
          <a:p>
            <a:endParaRPr lang="ru-RU" dirty="0">
              <a:solidFill>
                <a:srgbClr val="000000"/>
              </a:solidFill>
              <a:latin typeface="roboto-regular-1"/>
            </a:endParaRPr>
          </a:p>
          <a:p>
            <a:r>
              <a:rPr lang="ru-RU" b="0" i="0" dirty="0" smtClean="0">
                <a:solidFill>
                  <a:srgbClr val="000000"/>
                </a:solidFill>
                <a:effectLst/>
                <a:latin typeface="roboto-regular-1"/>
              </a:rPr>
              <a:t>24. Каждый год люди выбрасывают на свалку примерно 123-126 миллионов еще нормально работающих смартфонов, так как они просто надоедают своим хозяевам или же в продаже появляется новая модель. </a:t>
            </a:r>
          </a:p>
          <a:p>
            <a:endParaRPr lang="ru-RU" dirty="0">
              <a:solidFill>
                <a:srgbClr val="000000"/>
              </a:solidFill>
              <a:latin typeface="roboto-regular-1"/>
            </a:endParaRPr>
          </a:p>
          <a:p>
            <a:r>
              <a:rPr lang="ru-RU" b="0" i="0" dirty="0" smtClean="0">
                <a:solidFill>
                  <a:srgbClr val="000000"/>
                </a:solidFill>
                <a:effectLst/>
                <a:latin typeface="roboto-regular-1"/>
              </a:rPr>
              <a:t>25. Ежегодно производство пластмассы увеличивается на 8-11%.</a:t>
            </a:r>
            <a:r>
              <a:rPr lang="ru-RU" dirty="0" smtClean="0"/>
              <a:t/>
            </a:r>
            <a:br>
              <a:rPr lang="ru-RU" dirty="0" smtClean="0"/>
            </a:br>
            <a:r>
              <a:rPr lang="ru-RU" dirty="0" smtClean="0"/>
              <a:t/>
            </a:r>
            <a:br>
              <a:rPr lang="ru-RU" dirty="0" smtClean="0"/>
            </a:br>
            <a:endParaRPr lang="ru-RU" dirty="0"/>
          </a:p>
        </p:txBody>
      </p:sp>
      <p:pic>
        <p:nvPicPr>
          <p:cNvPr id="3074" name="Picture 2" descr="экология"/>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83187" y="1101688"/>
            <a:ext cx="6689573" cy="4311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123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Текст 3"/>
          <p:cNvSpPr>
            <a:spLocks noGrp="1"/>
          </p:cNvSpPr>
          <p:nvPr>
            <p:ph type="body" sz="half" idx="2"/>
          </p:nvPr>
        </p:nvSpPr>
        <p:spPr>
          <a:xfrm>
            <a:off x="165253" y="121186"/>
            <a:ext cx="5281307" cy="6962660"/>
          </a:xfrm>
        </p:spPr>
        <p:txBody>
          <a:bodyPr>
            <a:normAutofit fontScale="77500" lnSpcReduction="20000"/>
          </a:bodyPr>
          <a:lstStyle/>
          <a:p>
            <a:r>
              <a:rPr lang="ru-RU" b="0" i="0" dirty="0" smtClean="0">
                <a:solidFill>
                  <a:srgbClr val="000000"/>
                </a:solidFill>
                <a:effectLst/>
                <a:latin typeface="roboto-regular-1"/>
              </a:rPr>
              <a:t>Ежегодно энергопотребление Интернета увеличивается на 10-12%. </a:t>
            </a:r>
          </a:p>
          <a:p>
            <a:endParaRPr lang="ru-RU" dirty="0">
              <a:solidFill>
                <a:srgbClr val="000000"/>
              </a:solidFill>
              <a:latin typeface="roboto-regular-1"/>
            </a:endParaRPr>
          </a:p>
          <a:p>
            <a:r>
              <a:rPr lang="ru-RU" b="0" i="0" dirty="0" smtClean="0">
                <a:solidFill>
                  <a:srgbClr val="000000"/>
                </a:solidFill>
                <a:effectLst/>
                <a:latin typeface="roboto-regular-1"/>
              </a:rPr>
              <a:t>29. Протекающая через Манилу (столица Филиппин) река биологически мертва на все 100%. В её воде не могут выжить простейшие микроорганизмы, не говоря уже о более сложных формах жизни. </a:t>
            </a:r>
          </a:p>
          <a:p>
            <a:r>
              <a:rPr lang="ru-RU" b="0" i="0" dirty="0" smtClean="0">
                <a:solidFill>
                  <a:srgbClr val="000000"/>
                </a:solidFill>
                <a:effectLst/>
                <a:latin typeface="roboto-regular-1"/>
              </a:rPr>
              <a:t>30. Согласно результатам многочисленных исследований самый чистый воздух можно отыскать на острове Тасмания, который находится недалеко от Австралии.</a:t>
            </a:r>
            <a:r>
              <a:rPr lang="ru-RU" dirty="0" smtClean="0"/>
              <a:t/>
            </a:r>
            <a:br>
              <a:rPr lang="ru-RU" dirty="0" smtClean="0"/>
            </a:br>
            <a:r>
              <a:rPr lang="ru-RU" dirty="0" smtClean="0"/>
              <a:t/>
            </a:r>
            <a:br>
              <a:rPr lang="ru-RU" dirty="0" smtClean="0"/>
            </a:br>
            <a:r>
              <a:rPr lang="ru-RU" b="0" i="0" dirty="0" smtClean="0">
                <a:solidFill>
                  <a:srgbClr val="000000"/>
                </a:solidFill>
                <a:effectLst/>
                <a:latin typeface="roboto-regular-1"/>
              </a:rPr>
              <a:t>За последние 5-7 лет арктический лед стал тоньше на 65-75 сантиметров.</a:t>
            </a:r>
          </a:p>
          <a:p>
            <a:endParaRPr lang="ru-RU" dirty="0">
              <a:solidFill>
                <a:srgbClr val="000000"/>
              </a:solidFill>
              <a:latin typeface="roboto-regular-1"/>
            </a:endParaRPr>
          </a:p>
          <a:p>
            <a:r>
              <a:rPr lang="ru-RU" b="0" i="0" dirty="0" smtClean="0">
                <a:solidFill>
                  <a:srgbClr val="000000"/>
                </a:solidFill>
                <a:effectLst/>
                <a:latin typeface="roboto-regular-1"/>
              </a:rPr>
              <a:t> 38. На производство одного обычного гамбургера уходит 2450-2550 литров воды! </a:t>
            </a:r>
          </a:p>
          <a:p>
            <a:endParaRPr lang="ru-RU" dirty="0">
              <a:solidFill>
                <a:srgbClr val="000000"/>
              </a:solidFill>
              <a:latin typeface="roboto-regular-1"/>
            </a:endParaRPr>
          </a:p>
          <a:p>
            <a:r>
              <a:rPr lang="ru-RU" b="0" i="0" dirty="0" smtClean="0">
                <a:solidFill>
                  <a:srgbClr val="000000"/>
                </a:solidFill>
                <a:effectLst/>
                <a:latin typeface="roboto-regular-1"/>
              </a:rPr>
              <a:t>39. Пляжи Калифорнии по праву можно назвать самыми чистыми в мире, но во время очередного субботника на одном из калифорнийских пляжей волонтеры собрали примерно 330-340 тысяч окурков! </a:t>
            </a:r>
          </a:p>
          <a:p>
            <a:endParaRPr lang="ru-RU" dirty="0">
              <a:solidFill>
                <a:srgbClr val="000000"/>
              </a:solidFill>
              <a:latin typeface="roboto-regular-1"/>
            </a:endParaRPr>
          </a:p>
          <a:p>
            <a:r>
              <a:rPr lang="ru-RU" b="0" i="0" dirty="0" smtClean="0">
                <a:solidFill>
                  <a:srgbClr val="000000"/>
                </a:solidFill>
                <a:effectLst/>
                <a:latin typeface="roboto-regular-1"/>
              </a:rPr>
              <a:t>40. Каждый час население нашей планеты увеличивается на 9-10 тысяч человек.</a:t>
            </a:r>
          </a:p>
          <a:p>
            <a:endParaRPr lang="ru-RU" dirty="0">
              <a:solidFill>
                <a:srgbClr val="000000"/>
              </a:solidFill>
              <a:latin typeface="roboto-regular-1"/>
            </a:endParaRPr>
          </a:p>
          <a:p>
            <a:r>
              <a:rPr lang="ru-RU" b="0" i="0" dirty="0" smtClean="0">
                <a:solidFill>
                  <a:srgbClr val="000000"/>
                </a:solidFill>
                <a:effectLst/>
                <a:latin typeface="roboto-regular-1"/>
              </a:rPr>
              <a:t> 41. Примерно 650-720 миллионов жителей Китая пьют не чистую, а загрязненную питьевую воду. </a:t>
            </a:r>
          </a:p>
          <a:p>
            <a:endParaRPr lang="ru-RU" dirty="0">
              <a:solidFill>
                <a:srgbClr val="000000"/>
              </a:solidFill>
              <a:latin typeface="roboto-regular-1"/>
            </a:endParaRPr>
          </a:p>
          <a:p>
            <a:r>
              <a:rPr lang="ru-RU" b="0" i="0" dirty="0" smtClean="0">
                <a:solidFill>
                  <a:srgbClr val="000000"/>
                </a:solidFill>
                <a:effectLst/>
                <a:latin typeface="roboto-regular-1"/>
              </a:rPr>
              <a:t>42. Каждый год в воды Мирового океана попадает около 5-6 тонн помады, теней, тональных кремов, кремов для загара и других косметических средств.</a:t>
            </a:r>
          </a:p>
          <a:p>
            <a:endParaRPr lang="ru-RU" dirty="0">
              <a:solidFill>
                <a:srgbClr val="000000"/>
              </a:solidFill>
              <a:latin typeface="roboto-regular-1"/>
            </a:endParaRPr>
          </a:p>
          <a:p>
            <a:r>
              <a:rPr lang="ru-RU" b="0" i="0" dirty="0" smtClean="0">
                <a:solidFill>
                  <a:srgbClr val="000000"/>
                </a:solidFill>
                <a:effectLst/>
                <a:latin typeface="roboto-regular-1"/>
              </a:rPr>
              <a:t> 43. Около 70-80% всей пресной воды уходит на удовлетворение потребностей сельского хозяйства.</a:t>
            </a:r>
            <a:r>
              <a:rPr lang="ru-RU" dirty="0" smtClean="0"/>
              <a:t/>
            </a:r>
            <a:br>
              <a:rPr lang="ru-RU" dirty="0" smtClean="0"/>
            </a:br>
            <a:r>
              <a:rPr lang="ru-RU" dirty="0" smtClean="0"/>
              <a:t/>
            </a:r>
            <a:br>
              <a:rPr lang="ru-RU" dirty="0" smtClean="0"/>
            </a:br>
            <a:endParaRPr lang="ru-RU" dirty="0"/>
          </a:p>
        </p:txBody>
      </p:sp>
      <p:pic>
        <p:nvPicPr>
          <p:cNvPr id="2050" name="Picture 2" descr="экология"/>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46713" y="1289341"/>
            <a:ext cx="6342062" cy="4230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262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Текст 3"/>
          <p:cNvSpPr>
            <a:spLocks noGrp="1"/>
          </p:cNvSpPr>
          <p:nvPr>
            <p:ph type="body" sz="half" idx="2"/>
          </p:nvPr>
        </p:nvSpPr>
        <p:spPr>
          <a:xfrm>
            <a:off x="220337" y="457199"/>
            <a:ext cx="4836405" cy="6318173"/>
          </a:xfrm>
        </p:spPr>
        <p:txBody>
          <a:bodyPr>
            <a:normAutofit fontScale="92500" lnSpcReduction="10000"/>
          </a:bodyPr>
          <a:lstStyle/>
          <a:p>
            <a:r>
              <a:rPr lang="ru-RU" b="0" i="0" dirty="0" smtClean="0">
                <a:solidFill>
                  <a:srgbClr val="333333"/>
                </a:solidFill>
                <a:effectLst/>
                <a:latin typeface="Raleway"/>
              </a:rPr>
              <a:t>Все мы пользуемся туалетной бумагой. А вы знали, что для того, чтобы обеспечить человечество этой бумагой, нужно ежедневно вырубать как минимум 27 000 деревьев. Естественно, такая массовая вырубка приводит к существенному ухудшению экологии.</a:t>
            </a:r>
          </a:p>
          <a:p>
            <a:endParaRPr lang="be-BY" dirty="0" smtClean="0">
              <a:solidFill>
                <a:srgbClr val="333333"/>
              </a:solidFill>
              <a:latin typeface="Raleway"/>
            </a:endParaRPr>
          </a:p>
          <a:p>
            <a:r>
              <a:rPr lang="ru-RU" b="0" i="0" dirty="0" smtClean="0">
                <a:solidFill>
                  <a:srgbClr val="333333"/>
                </a:solidFill>
                <a:effectLst/>
                <a:latin typeface="Raleway"/>
              </a:rPr>
              <a:t>Развитые страны мира постоянно тратят деньги на ядерные испытания, чтобы иметь самое опасное оружие на планете. Если сложить все деньги, потраченные странами на создание ядерного оружия, то можно было бы построить более 8000 источников чистой воды в странах третьего мира.</a:t>
            </a:r>
          </a:p>
          <a:p>
            <a:endParaRPr lang="be-BY" dirty="0">
              <a:solidFill>
                <a:srgbClr val="333333"/>
              </a:solidFill>
              <a:latin typeface="Raleway"/>
            </a:endParaRPr>
          </a:p>
          <a:p>
            <a:r>
              <a:rPr lang="ru-RU" b="0" i="0" dirty="0" smtClean="0">
                <a:solidFill>
                  <a:srgbClr val="333333"/>
                </a:solidFill>
                <a:effectLst/>
                <a:latin typeface="Raleway"/>
              </a:rPr>
              <a:t>Население Америки составляет всего 5% от общего населения нашей планеты. Тем не менее, США производит около 30% всех мировых отходов и использует около 25% мировых ресурсов.</a:t>
            </a:r>
          </a:p>
          <a:p>
            <a:endParaRPr lang="be-BY" dirty="0">
              <a:solidFill>
                <a:srgbClr val="333333"/>
              </a:solidFill>
              <a:latin typeface="Raleway"/>
            </a:endParaRPr>
          </a:p>
          <a:p>
            <a:r>
              <a:rPr lang="ru-RU" b="0" i="0" dirty="0" smtClean="0">
                <a:solidFill>
                  <a:srgbClr val="333333"/>
                </a:solidFill>
                <a:effectLst/>
                <a:latin typeface="Raleway"/>
              </a:rPr>
              <a:t>Сегодня в нашем организме находится от 300 до 500 химикатов, которых до 1920-го года не было ни в одном человеческом организме. Ежегодно ученые выводят новые химикаты, которые помогают увеличить срок годности продукции, придать ей приятный цвет, вкус, аромат. Только сегодня на рынке можно найти около 75 000 химикатов, число которых ежегодно увеличивается.</a:t>
            </a:r>
            <a:endParaRPr lang="be-BY" dirty="0">
              <a:solidFill>
                <a:srgbClr val="333333"/>
              </a:solidFill>
              <a:latin typeface="Raleway"/>
            </a:endParaRPr>
          </a:p>
          <a:p>
            <a:endParaRPr lang="ru-RU" dirty="0"/>
          </a:p>
        </p:txBody>
      </p:sp>
      <p:pic>
        <p:nvPicPr>
          <p:cNvPr id="1026" name="Picture 2" descr="экология"/>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83188" y="727113"/>
            <a:ext cx="6710582" cy="4993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682974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681</Words>
  <Application>Microsoft Office PowerPoint</Application>
  <PresentationFormat>Широкоэкранный</PresentationFormat>
  <Paragraphs>63</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Calibri</vt:lpstr>
      <vt:lpstr>Calibri Light</vt:lpstr>
      <vt:lpstr>Raleway</vt:lpstr>
      <vt:lpstr>roboto-regular-1</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KaMo.by Admin</dc:creator>
  <cp:lastModifiedBy>KaMo.by Admin</cp:lastModifiedBy>
  <cp:revision>4</cp:revision>
  <dcterms:created xsi:type="dcterms:W3CDTF">2022-05-25T15:18:10Z</dcterms:created>
  <dcterms:modified xsi:type="dcterms:W3CDTF">2022-05-25T18:22:22Z</dcterms:modified>
</cp:coreProperties>
</file>