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D20D997-9B50-49CD-8427-3DEBC5D28BB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E63C98D-2895-4ABD-8FF8-BE13B824E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D997-9B50-49CD-8427-3DEBC5D28BB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C98D-2895-4ABD-8FF8-BE13B824E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D997-9B50-49CD-8427-3DEBC5D28BB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C98D-2895-4ABD-8FF8-BE13B824E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D20D997-9B50-49CD-8427-3DEBC5D28BB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E63C98D-2895-4ABD-8FF8-BE13B824EF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D20D997-9B50-49CD-8427-3DEBC5D28BB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E63C98D-2895-4ABD-8FF8-BE13B824E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D997-9B50-49CD-8427-3DEBC5D28BB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C98D-2895-4ABD-8FF8-BE13B824EF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D997-9B50-49CD-8427-3DEBC5D28BB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C98D-2895-4ABD-8FF8-BE13B824EF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20D997-9B50-49CD-8427-3DEBC5D28BB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63C98D-2895-4ABD-8FF8-BE13B824EF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D997-9B50-49CD-8427-3DEBC5D28BB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3C98D-2895-4ABD-8FF8-BE13B824E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D20D997-9B50-49CD-8427-3DEBC5D28BB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E63C98D-2895-4ABD-8FF8-BE13B824EF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20D997-9B50-49CD-8427-3DEBC5D28BB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63C98D-2895-4ABD-8FF8-BE13B824EF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D20D997-9B50-49CD-8427-3DEBC5D28BB0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E63C98D-2895-4ABD-8FF8-BE13B824E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6021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260648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u="sng" dirty="0" smtClean="0">
                <a:cs typeface="Aparajita" pitchFamily="34" charset="0"/>
              </a:rPr>
              <a:t>Расположение спинного мозга</a:t>
            </a:r>
            <a:endParaRPr lang="ru-RU" sz="2000" i="1" u="sng" dirty="0">
              <a:cs typeface="Aparajit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93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56176" y="4797152"/>
            <a:ext cx="259228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(Плотная соединительная ткань)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4149080"/>
            <a:ext cx="269979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Содержит нервы и сосуды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3068960"/>
            <a:ext cx="255577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Имеет большое количество сосудов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88224" y="2420888"/>
            <a:ext cx="172819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сосудистая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337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32656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u="sng" dirty="0" smtClean="0">
                <a:latin typeface="Arial Black" pitchFamily="34" charset="0"/>
              </a:rPr>
              <a:t>Строение спинного мозга</a:t>
            </a:r>
            <a:endParaRPr lang="ru-RU" sz="2800" i="1" u="sng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1124744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Нервные волокна образуют восходящие и нисходящие проводящие пути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8748464" cy="43924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696" y="1447909"/>
            <a:ext cx="22420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u="sng" dirty="0" smtClean="0"/>
              <a:t>Передние рога- </a:t>
            </a:r>
            <a:r>
              <a:rPr lang="ru-RU" dirty="0" smtClean="0"/>
              <a:t>двигательные</a:t>
            </a:r>
            <a:endParaRPr lang="ru-RU" dirty="0"/>
          </a:p>
          <a:p>
            <a:endParaRPr lang="ru-RU" dirty="0" smtClean="0"/>
          </a:p>
          <a:p>
            <a:r>
              <a:rPr lang="ru-RU" i="1" u="sng" dirty="0" smtClean="0"/>
              <a:t>Задние</a:t>
            </a:r>
            <a:r>
              <a:rPr lang="ru-RU" dirty="0" smtClean="0"/>
              <a:t> - вставочные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366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lum bright="-20000" contrast="1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1520" y="143757"/>
            <a:ext cx="4752528" cy="6669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3B3B3B">
                <a:lumMod val="50000"/>
              </a:srgb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5580112" y="548680"/>
            <a:ext cx="32403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u="sng" dirty="0" smtClean="0"/>
              <a:t>Спинной мозг имеет сегментарное строение</a:t>
            </a:r>
            <a:endParaRPr lang="ru-RU" sz="3200" i="1" u="sng" dirty="0"/>
          </a:p>
        </p:txBody>
      </p:sp>
    </p:spTree>
    <p:extLst>
      <p:ext uri="{BB962C8B-B14F-4D97-AF65-F5344CB8AC3E}">
        <p14:creationId xmlns="" xmlns:p14="http://schemas.microsoft.com/office/powerpoint/2010/main" val="140627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663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Строение сегмента спинного мозга</a:t>
            </a:r>
            <a:endParaRPr lang="ru-R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764704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Сегмент-</a:t>
            </a:r>
            <a:r>
              <a:rPr lang="ru-RU" sz="2400" dirty="0" smtClean="0"/>
              <a:t> участок спинного мозга, имеющий  два передних и два задних корешка.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51" y="2276872"/>
            <a:ext cx="7674050" cy="2808312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1187624" y="2492896"/>
            <a:ext cx="1440160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56825">
            <a:off x="2690303" y="4365103"/>
            <a:ext cx="762000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177281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Задние корешки</a:t>
            </a:r>
            <a:endParaRPr lang="ru-RU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9792" y="6165304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Передние корешки- </a:t>
            </a:r>
            <a:r>
              <a:rPr lang="ru-RU" dirty="0" smtClean="0"/>
              <a:t>образованы аксонами двигательных нейронов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259632" y="1772816"/>
            <a:ext cx="2843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Сформированы из аксонов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чувствительных нейронов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47664" y="2276872"/>
            <a:ext cx="208823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372200" y="2708920"/>
            <a:ext cx="18002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3284984"/>
            <a:ext cx="18002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1098908" y="3271838"/>
            <a:ext cx="987067" cy="1143193"/>
          </a:xfrm>
          <a:custGeom>
            <a:avLst/>
            <a:gdLst>
              <a:gd name="connsiteX0" fmla="*/ 15517 w 987067"/>
              <a:gd name="connsiteY0" fmla="*/ 214312 h 1143193"/>
              <a:gd name="connsiteX1" fmla="*/ 15517 w 987067"/>
              <a:gd name="connsiteY1" fmla="*/ 214312 h 1143193"/>
              <a:gd name="connsiteX2" fmla="*/ 244117 w 987067"/>
              <a:gd name="connsiteY2" fmla="*/ 471487 h 1143193"/>
              <a:gd name="connsiteX3" fmla="*/ 286980 w 987067"/>
              <a:gd name="connsiteY3" fmla="*/ 514350 h 1143193"/>
              <a:gd name="connsiteX4" fmla="*/ 315555 w 987067"/>
              <a:gd name="connsiteY4" fmla="*/ 557212 h 1143193"/>
              <a:gd name="connsiteX5" fmla="*/ 415567 w 987067"/>
              <a:gd name="connsiteY5" fmla="*/ 600075 h 1143193"/>
              <a:gd name="connsiteX6" fmla="*/ 501292 w 987067"/>
              <a:gd name="connsiteY6" fmla="*/ 671512 h 1143193"/>
              <a:gd name="connsiteX7" fmla="*/ 558442 w 987067"/>
              <a:gd name="connsiteY7" fmla="*/ 757237 h 1143193"/>
              <a:gd name="connsiteX8" fmla="*/ 587017 w 987067"/>
              <a:gd name="connsiteY8" fmla="*/ 800100 h 1143193"/>
              <a:gd name="connsiteX9" fmla="*/ 572730 w 987067"/>
              <a:gd name="connsiteY9" fmla="*/ 971550 h 1143193"/>
              <a:gd name="connsiteX10" fmla="*/ 544155 w 987067"/>
              <a:gd name="connsiteY10" fmla="*/ 1057275 h 1143193"/>
              <a:gd name="connsiteX11" fmla="*/ 587017 w 987067"/>
              <a:gd name="connsiteY11" fmla="*/ 1085850 h 1143193"/>
              <a:gd name="connsiteX12" fmla="*/ 829905 w 987067"/>
              <a:gd name="connsiteY12" fmla="*/ 1114425 h 1143193"/>
              <a:gd name="connsiteX13" fmla="*/ 872767 w 987067"/>
              <a:gd name="connsiteY13" fmla="*/ 1128712 h 1143193"/>
              <a:gd name="connsiteX14" fmla="*/ 815617 w 987067"/>
              <a:gd name="connsiteY14" fmla="*/ 985837 h 1143193"/>
              <a:gd name="connsiteX15" fmla="*/ 744180 w 987067"/>
              <a:gd name="connsiteY15" fmla="*/ 857250 h 1143193"/>
              <a:gd name="connsiteX16" fmla="*/ 687030 w 987067"/>
              <a:gd name="connsiteY16" fmla="*/ 771525 h 1143193"/>
              <a:gd name="connsiteX17" fmla="*/ 644167 w 987067"/>
              <a:gd name="connsiteY17" fmla="*/ 728662 h 1143193"/>
              <a:gd name="connsiteX18" fmla="*/ 587017 w 987067"/>
              <a:gd name="connsiteY18" fmla="*/ 642937 h 1143193"/>
              <a:gd name="connsiteX19" fmla="*/ 615592 w 987067"/>
              <a:gd name="connsiteY19" fmla="*/ 600075 h 1143193"/>
              <a:gd name="connsiteX20" fmla="*/ 758467 w 987067"/>
              <a:gd name="connsiteY20" fmla="*/ 542925 h 1143193"/>
              <a:gd name="connsiteX21" fmla="*/ 844192 w 987067"/>
              <a:gd name="connsiteY21" fmla="*/ 614362 h 1143193"/>
              <a:gd name="connsiteX22" fmla="*/ 887055 w 987067"/>
              <a:gd name="connsiteY22" fmla="*/ 600075 h 1143193"/>
              <a:gd name="connsiteX23" fmla="*/ 929917 w 987067"/>
              <a:gd name="connsiteY23" fmla="*/ 571500 h 1143193"/>
              <a:gd name="connsiteX24" fmla="*/ 987067 w 987067"/>
              <a:gd name="connsiteY24" fmla="*/ 485775 h 1143193"/>
              <a:gd name="connsiteX25" fmla="*/ 715605 w 987067"/>
              <a:gd name="connsiteY25" fmla="*/ 442912 h 1143193"/>
              <a:gd name="connsiteX26" fmla="*/ 587017 w 987067"/>
              <a:gd name="connsiteY26" fmla="*/ 371475 h 1143193"/>
              <a:gd name="connsiteX27" fmla="*/ 458430 w 987067"/>
              <a:gd name="connsiteY27" fmla="*/ 285750 h 1143193"/>
              <a:gd name="connsiteX28" fmla="*/ 258405 w 987067"/>
              <a:gd name="connsiteY28" fmla="*/ 142875 h 1143193"/>
              <a:gd name="connsiteX29" fmla="*/ 158392 w 987067"/>
              <a:gd name="connsiteY29" fmla="*/ 42862 h 1143193"/>
              <a:gd name="connsiteX30" fmla="*/ 72667 w 987067"/>
              <a:gd name="connsiteY30" fmla="*/ 14287 h 1143193"/>
              <a:gd name="connsiteX31" fmla="*/ 29805 w 987067"/>
              <a:gd name="connsiteY31" fmla="*/ 0 h 1143193"/>
              <a:gd name="connsiteX32" fmla="*/ 1230 w 987067"/>
              <a:gd name="connsiteY32" fmla="*/ 42862 h 1143193"/>
              <a:gd name="connsiteX33" fmla="*/ 29805 w 987067"/>
              <a:gd name="connsiteY33" fmla="*/ 185737 h 1143193"/>
              <a:gd name="connsiteX34" fmla="*/ 15517 w 987067"/>
              <a:gd name="connsiteY34" fmla="*/ 214312 h 114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87067" h="1143193">
                <a:moveTo>
                  <a:pt x="15517" y="214312"/>
                </a:moveTo>
                <a:lnTo>
                  <a:pt x="15517" y="214312"/>
                </a:lnTo>
                <a:cubicBezTo>
                  <a:pt x="263696" y="530176"/>
                  <a:pt x="80510" y="328330"/>
                  <a:pt x="244117" y="471487"/>
                </a:cubicBezTo>
                <a:cubicBezTo>
                  <a:pt x="259323" y="484793"/>
                  <a:pt x="274045" y="498828"/>
                  <a:pt x="286980" y="514350"/>
                </a:cubicBezTo>
                <a:cubicBezTo>
                  <a:pt x="297973" y="527541"/>
                  <a:pt x="302364" y="546219"/>
                  <a:pt x="315555" y="557212"/>
                </a:cubicBezTo>
                <a:cubicBezTo>
                  <a:pt x="360148" y="594373"/>
                  <a:pt x="370903" y="577743"/>
                  <a:pt x="415567" y="600075"/>
                </a:cubicBezTo>
                <a:cubicBezTo>
                  <a:pt x="445586" y="615085"/>
                  <a:pt x="481183" y="645658"/>
                  <a:pt x="501292" y="671512"/>
                </a:cubicBezTo>
                <a:cubicBezTo>
                  <a:pt x="522376" y="698621"/>
                  <a:pt x="539392" y="728662"/>
                  <a:pt x="558442" y="757237"/>
                </a:cubicBezTo>
                <a:lnTo>
                  <a:pt x="587017" y="800100"/>
                </a:lnTo>
                <a:cubicBezTo>
                  <a:pt x="582255" y="857250"/>
                  <a:pt x="582158" y="914982"/>
                  <a:pt x="572730" y="971550"/>
                </a:cubicBezTo>
                <a:cubicBezTo>
                  <a:pt x="567778" y="1001261"/>
                  <a:pt x="544155" y="1057275"/>
                  <a:pt x="544155" y="1057275"/>
                </a:cubicBezTo>
                <a:cubicBezTo>
                  <a:pt x="558442" y="1066800"/>
                  <a:pt x="571234" y="1079086"/>
                  <a:pt x="587017" y="1085850"/>
                </a:cubicBezTo>
                <a:cubicBezTo>
                  <a:pt x="644793" y="1110611"/>
                  <a:pt x="813111" y="1113133"/>
                  <a:pt x="829905" y="1114425"/>
                </a:cubicBezTo>
                <a:cubicBezTo>
                  <a:pt x="844192" y="1119187"/>
                  <a:pt x="868630" y="1143193"/>
                  <a:pt x="872767" y="1128712"/>
                </a:cubicBezTo>
                <a:cubicBezTo>
                  <a:pt x="901662" y="1027580"/>
                  <a:pt x="870164" y="1022201"/>
                  <a:pt x="815617" y="985837"/>
                </a:cubicBezTo>
                <a:cubicBezTo>
                  <a:pt x="790470" y="910394"/>
                  <a:pt x="809684" y="955507"/>
                  <a:pt x="744180" y="857250"/>
                </a:cubicBezTo>
                <a:lnTo>
                  <a:pt x="687030" y="771525"/>
                </a:lnTo>
                <a:cubicBezTo>
                  <a:pt x="672742" y="757237"/>
                  <a:pt x="656572" y="744611"/>
                  <a:pt x="644167" y="728662"/>
                </a:cubicBezTo>
                <a:cubicBezTo>
                  <a:pt x="623082" y="701553"/>
                  <a:pt x="587017" y="642937"/>
                  <a:pt x="587017" y="642937"/>
                </a:cubicBezTo>
                <a:cubicBezTo>
                  <a:pt x="596542" y="628650"/>
                  <a:pt x="609563" y="616153"/>
                  <a:pt x="615592" y="600075"/>
                </a:cubicBezTo>
                <a:cubicBezTo>
                  <a:pt x="657444" y="488471"/>
                  <a:pt x="571814" y="522185"/>
                  <a:pt x="758467" y="542925"/>
                </a:cubicBezTo>
                <a:cubicBezTo>
                  <a:pt x="771339" y="555797"/>
                  <a:pt x="820324" y="610384"/>
                  <a:pt x="844192" y="614362"/>
                </a:cubicBezTo>
                <a:cubicBezTo>
                  <a:pt x="859048" y="616838"/>
                  <a:pt x="872767" y="604837"/>
                  <a:pt x="887055" y="600075"/>
                </a:cubicBezTo>
                <a:cubicBezTo>
                  <a:pt x="901342" y="590550"/>
                  <a:pt x="918610" y="584423"/>
                  <a:pt x="929917" y="571500"/>
                </a:cubicBezTo>
                <a:cubicBezTo>
                  <a:pt x="952532" y="545654"/>
                  <a:pt x="987067" y="485775"/>
                  <a:pt x="987067" y="485775"/>
                </a:cubicBezTo>
                <a:cubicBezTo>
                  <a:pt x="842433" y="437564"/>
                  <a:pt x="931374" y="459510"/>
                  <a:pt x="715605" y="442912"/>
                </a:cubicBezTo>
                <a:cubicBezTo>
                  <a:pt x="635854" y="416329"/>
                  <a:pt x="695096" y="440253"/>
                  <a:pt x="587017" y="371475"/>
                </a:cubicBezTo>
                <a:cubicBezTo>
                  <a:pt x="339996" y="214279"/>
                  <a:pt x="670849" y="432808"/>
                  <a:pt x="458430" y="285750"/>
                </a:cubicBezTo>
                <a:cubicBezTo>
                  <a:pt x="384958" y="234885"/>
                  <a:pt x="322421" y="201557"/>
                  <a:pt x="258405" y="142875"/>
                </a:cubicBezTo>
                <a:cubicBezTo>
                  <a:pt x="223651" y="111017"/>
                  <a:pt x="203119" y="57771"/>
                  <a:pt x="158392" y="42862"/>
                </a:cubicBezTo>
                <a:lnTo>
                  <a:pt x="72667" y="14287"/>
                </a:lnTo>
                <a:lnTo>
                  <a:pt x="29805" y="0"/>
                </a:lnTo>
                <a:cubicBezTo>
                  <a:pt x="20280" y="14287"/>
                  <a:pt x="3126" y="25796"/>
                  <a:pt x="1230" y="42862"/>
                </a:cubicBezTo>
                <a:cubicBezTo>
                  <a:pt x="0" y="53931"/>
                  <a:pt x="21197" y="164216"/>
                  <a:pt x="29805" y="185737"/>
                </a:cubicBezTo>
                <a:cubicBezTo>
                  <a:pt x="32306" y="191990"/>
                  <a:pt x="17898" y="209550"/>
                  <a:pt x="15517" y="21431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106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93" y="0"/>
            <a:ext cx="9154093" cy="69705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196752"/>
            <a:ext cx="273630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96136" y="188640"/>
            <a:ext cx="316835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908720"/>
            <a:ext cx="320384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383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n467.gif"/>
          <p:cNvPicPr/>
          <p:nvPr/>
        </p:nvPicPr>
        <p:blipFill>
          <a:blip r:embed="rId2" cstate="print">
            <a:lum bright="-20000" contrast="40000"/>
          </a:blip>
          <a:stretch>
            <a:fillRect/>
          </a:stretch>
        </p:blipFill>
        <p:spPr>
          <a:xfrm>
            <a:off x="0" y="0"/>
            <a:ext cx="7236296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98527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u="sng" dirty="0" smtClean="0">
                <a:latin typeface="Arial Black" pitchFamily="34" charset="0"/>
              </a:rPr>
              <a:t>Спинной мозг выполняет две основные функции:</a:t>
            </a:r>
            <a:endParaRPr lang="ru-RU" sz="3600" u="sng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988840"/>
            <a:ext cx="84969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u="sng" dirty="0" smtClean="0"/>
              <a:t>Проводниковая</a:t>
            </a:r>
            <a:r>
              <a:rPr lang="ru-RU" sz="2800" dirty="0" smtClean="0"/>
              <a:t> – проведение импульсов по восходящим и нисходящим путям.</a:t>
            </a:r>
          </a:p>
          <a:p>
            <a:pPr marL="342900" indent="-342900">
              <a:buAutoNum type="arabicPeriod"/>
            </a:pPr>
            <a:endParaRPr lang="ru-RU" sz="2800" dirty="0"/>
          </a:p>
          <a:p>
            <a:pPr marL="342900" indent="-342900">
              <a:buAutoNum type="arabicPeriod"/>
            </a:pPr>
            <a:endParaRPr lang="ru-RU" sz="2800" dirty="0" smtClean="0"/>
          </a:p>
          <a:p>
            <a:pPr marL="342900" indent="-342900">
              <a:buAutoNum type="arabicPeriod"/>
            </a:pPr>
            <a:r>
              <a:rPr lang="ru-RU" sz="2800" u="sng" dirty="0" smtClean="0"/>
              <a:t>Рефлекторная</a:t>
            </a:r>
            <a:r>
              <a:rPr lang="ru-RU" sz="2800" dirty="0" smtClean="0"/>
              <a:t>- регуляция сокращений скелетной мускулатуры (сгибание, разгибание конечностей) и работы внутренних органов.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55567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585858"/>
      </a:dk1>
      <a:lt1>
        <a:sysClr val="window" lastClr="FCFCFC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255</TotalTime>
  <Words>103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Torrents.by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NASTJA</dc:creator>
  <cp:lastModifiedBy>катя</cp:lastModifiedBy>
  <cp:revision>16</cp:revision>
  <dcterms:created xsi:type="dcterms:W3CDTF">2015-09-30T13:50:02Z</dcterms:created>
  <dcterms:modified xsi:type="dcterms:W3CDTF">2015-09-30T19:33:18Z</dcterms:modified>
</cp:coreProperties>
</file>